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038F"/>
    <a:srgbClr val="180383"/>
    <a:srgbClr val="1D038B"/>
    <a:srgbClr val="1F0397"/>
    <a:srgbClr val="16026A"/>
    <a:srgbClr val="0C0139"/>
    <a:srgbClr val="2102A6"/>
    <a:srgbClr val="0901A7"/>
    <a:srgbClr val="1E17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4" d="100"/>
          <a:sy n="84" d="100"/>
        </p:scale>
        <p:origin x="11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4303D-CAE1-4CA8-A698-E4A03EB06B09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A213F-6EC4-45A1-9070-2F1D34294B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6805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4303D-CAE1-4CA8-A698-E4A03EB06B09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A213F-6EC4-45A1-9070-2F1D34294B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1105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4303D-CAE1-4CA8-A698-E4A03EB06B09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A213F-6EC4-45A1-9070-2F1D34294B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2422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4303D-CAE1-4CA8-A698-E4A03EB06B09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A213F-6EC4-45A1-9070-2F1D34294B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4696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4303D-CAE1-4CA8-A698-E4A03EB06B09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A213F-6EC4-45A1-9070-2F1D34294B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4575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4303D-CAE1-4CA8-A698-E4A03EB06B09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A213F-6EC4-45A1-9070-2F1D34294B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0540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4303D-CAE1-4CA8-A698-E4A03EB06B09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A213F-6EC4-45A1-9070-2F1D34294B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2005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4303D-CAE1-4CA8-A698-E4A03EB06B09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A213F-6EC4-45A1-9070-2F1D34294B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4236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4303D-CAE1-4CA8-A698-E4A03EB06B09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A213F-6EC4-45A1-9070-2F1D34294B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1216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4303D-CAE1-4CA8-A698-E4A03EB06B09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A213F-6EC4-45A1-9070-2F1D34294B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9810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4303D-CAE1-4CA8-A698-E4A03EB06B09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A213F-6EC4-45A1-9070-2F1D34294B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8041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0000">
              <a:srgbClr val="1A038F"/>
            </a:gs>
            <a:gs pos="0">
              <a:srgbClr val="1A038F"/>
            </a:gs>
            <a:gs pos="100000">
              <a:srgbClr val="1A038F"/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A4303D-CAE1-4CA8-A698-E4A03EB06B09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FA213F-6EC4-45A1-9070-2F1D34294B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2173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stitleTxt">
            <a:extLst>
              <a:ext uri="{FF2B5EF4-FFF2-40B4-BE49-F238E27FC236}">
                <a16:creationId xmlns:a16="http://schemas.microsoft.com/office/drawing/2014/main" id="{8F710822-8B42-4138-9341-BD25005FFA9D}"/>
              </a:ext>
            </a:extLst>
          </p:cNvPr>
          <p:cNvSpPr txBox="1"/>
          <p:nvPr/>
        </p:nvSpPr>
        <p:spPr>
          <a:xfrm>
            <a:off x="1752765" y="1683182"/>
            <a:ext cx="9001125" cy="703924"/>
          </a:xfrm>
          <a:prstGeom prst="rect">
            <a:avLst/>
          </a:prstGeom>
          <a:noFill/>
        </p:spPr>
        <p:txBody>
          <a:bodyPr vert="horz" lIns="90011" tIns="46806" rIns="90011" bIns="46806" rtlCol="0" anchor="ctr">
            <a:spAutoFit/>
          </a:bodyPr>
          <a:lstStyle/>
          <a:p>
            <a:pPr algn="ctr">
              <a:lnSpc>
                <a:spcPct val="90000"/>
              </a:lnSpc>
            </a:pPr>
            <a:r>
              <a:rPr lang="ja-JP" altLang="en-US" sz="4400" dirty="0">
                <a:solidFill>
                  <a:prstClr val="white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脳動脈瘤の外科治療</a:t>
            </a:r>
            <a:r>
              <a:rPr lang="en-US" altLang="ja-JP" sz="4400" dirty="0">
                <a:solidFill>
                  <a:prstClr val="white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(</a:t>
            </a:r>
            <a:r>
              <a:rPr lang="ja-JP" altLang="en-US" sz="4400" dirty="0">
                <a:solidFill>
                  <a:prstClr val="white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演題名</a:t>
            </a:r>
            <a:r>
              <a:rPr lang="en-US" altLang="ja-JP" sz="4400" dirty="0">
                <a:solidFill>
                  <a:prstClr val="white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)</a:t>
            </a:r>
            <a:endParaRPr lang="ja-JP" altLang="en-US" sz="4400" dirty="0">
              <a:solidFill>
                <a:prstClr val="white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8" name="chrnameTxt1">
            <a:extLst>
              <a:ext uri="{FF2B5EF4-FFF2-40B4-BE49-F238E27FC236}">
                <a16:creationId xmlns:a16="http://schemas.microsoft.com/office/drawing/2014/main" id="{0AE86AA6-22CA-411A-957C-F8DFC57823F2}"/>
              </a:ext>
            </a:extLst>
          </p:cNvPr>
          <p:cNvSpPr txBox="1"/>
          <p:nvPr/>
        </p:nvSpPr>
        <p:spPr>
          <a:xfrm>
            <a:off x="2871121" y="3166222"/>
            <a:ext cx="6372797" cy="1017856"/>
          </a:xfrm>
          <a:prstGeom prst="rect">
            <a:avLst/>
          </a:prstGeom>
          <a:noFill/>
        </p:spPr>
        <p:txBody>
          <a:bodyPr vert="horz" lIns="90011" tIns="46806" rIns="90011" bIns="46806" rtlCol="0" anchor="ctr">
            <a:spAutoFit/>
          </a:bodyPr>
          <a:lstStyle/>
          <a:p>
            <a:pPr algn="ctr"/>
            <a:r>
              <a:rPr lang="ja-JP" altLang="en-US" sz="300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日本脳卒中病院</a:t>
            </a:r>
            <a:r>
              <a:rPr lang="en-US" altLang="ja-JP" sz="300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(</a:t>
            </a:r>
            <a:r>
              <a:rPr lang="ja-JP" altLang="en-US" sz="300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施設名</a:t>
            </a:r>
            <a:r>
              <a:rPr lang="en-US" altLang="ja-JP" sz="300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)</a:t>
            </a:r>
          </a:p>
          <a:p>
            <a:pPr algn="ctr"/>
            <a:r>
              <a:rPr lang="ja-JP" altLang="en-US" sz="300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脳卒中　太郎</a:t>
            </a:r>
            <a:r>
              <a:rPr lang="en-US" altLang="ja-JP" sz="300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(</a:t>
            </a:r>
            <a:r>
              <a:rPr lang="ja-JP" altLang="en-US" sz="300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氏名</a:t>
            </a:r>
            <a:r>
              <a:rPr lang="en-US" altLang="ja-JP" sz="300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)</a:t>
            </a:r>
            <a:endParaRPr lang="ja-JP" altLang="en-US" sz="3000" dirty="0">
              <a:solidFill>
                <a:srgbClr val="FFFFFF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9" name="chraffTxt2">
            <a:extLst>
              <a:ext uri="{FF2B5EF4-FFF2-40B4-BE49-F238E27FC236}">
                <a16:creationId xmlns:a16="http://schemas.microsoft.com/office/drawing/2014/main" id="{AD4E9AA6-BAFE-47B1-B444-383F18DDB212}"/>
              </a:ext>
            </a:extLst>
          </p:cNvPr>
          <p:cNvSpPr txBox="1"/>
          <p:nvPr/>
        </p:nvSpPr>
        <p:spPr>
          <a:xfrm>
            <a:off x="983673" y="4963194"/>
            <a:ext cx="10543309" cy="722390"/>
          </a:xfrm>
          <a:prstGeom prst="rect">
            <a:avLst/>
          </a:prstGeom>
          <a:noFill/>
        </p:spPr>
        <p:txBody>
          <a:bodyPr vert="horz" wrap="square" lIns="90011" tIns="46806" rIns="90011" bIns="46806" rtlCol="0" anchor="t">
            <a:spAutoFit/>
          </a:bodyPr>
          <a:lstStyle/>
          <a:p>
            <a:pPr>
              <a:lnSpc>
                <a:spcPct val="85000"/>
              </a:lnSpc>
            </a:pPr>
            <a:r>
              <a:rPr lang="ja-JP" altLang="en-US" sz="240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筆頭演者は日本脳神経外科学会へ過去</a:t>
            </a:r>
            <a:r>
              <a:rPr lang="en-US" altLang="ja-JP" sz="240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3</a:t>
            </a:r>
            <a:r>
              <a:rPr lang="ja-JP" altLang="en-US" sz="240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年間の</a:t>
            </a:r>
            <a:r>
              <a:rPr lang="ja-JP" altLang="en-US" sz="2400" dirty="0">
                <a:solidFill>
                  <a:prstClr val="white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ＣＯＩ</a:t>
            </a:r>
            <a:r>
              <a:rPr lang="ja-JP" altLang="en-US" sz="240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自己申告を完了しています。</a:t>
            </a:r>
            <a:endParaRPr lang="en-US" altLang="ja-JP" sz="2400" dirty="0">
              <a:solidFill>
                <a:srgbClr val="FFFFFF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>
              <a:lnSpc>
                <a:spcPct val="85000"/>
              </a:lnSpc>
            </a:pPr>
            <a:endParaRPr lang="en-US" altLang="ja-JP" sz="2400" dirty="0">
              <a:solidFill>
                <a:srgbClr val="FFFFFF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421049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stitleTxt">
            <a:extLst>
              <a:ext uri="{FF2B5EF4-FFF2-40B4-BE49-F238E27FC236}">
                <a16:creationId xmlns:a16="http://schemas.microsoft.com/office/drawing/2014/main" id="{8F710822-8B42-4138-9341-BD25005FFA9D}"/>
              </a:ext>
            </a:extLst>
          </p:cNvPr>
          <p:cNvSpPr txBox="1"/>
          <p:nvPr/>
        </p:nvSpPr>
        <p:spPr>
          <a:xfrm>
            <a:off x="1726639" y="1082291"/>
            <a:ext cx="9001125" cy="703924"/>
          </a:xfrm>
          <a:prstGeom prst="rect">
            <a:avLst/>
          </a:prstGeom>
          <a:noFill/>
        </p:spPr>
        <p:txBody>
          <a:bodyPr vert="horz" lIns="90011" tIns="46806" rIns="90011" bIns="46806" rtlCol="0" anchor="ctr">
            <a:spAutoFit/>
          </a:bodyPr>
          <a:lstStyle/>
          <a:p>
            <a:pPr algn="ctr">
              <a:lnSpc>
                <a:spcPct val="90000"/>
              </a:lnSpc>
            </a:pPr>
            <a:r>
              <a:rPr lang="ja-JP" altLang="en-US" sz="4400" dirty="0">
                <a:solidFill>
                  <a:prstClr val="white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筆頭演者のＣＯＩ開示</a:t>
            </a:r>
          </a:p>
        </p:txBody>
      </p:sp>
      <p:sp>
        <p:nvSpPr>
          <p:cNvPr id="10" name="chrnameTxt1">
            <a:extLst>
              <a:ext uri="{FF2B5EF4-FFF2-40B4-BE49-F238E27FC236}">
                <a16:creationId xmlns:a16="http://schemas.microsoft.com/office/drawing/2014/main" id="{0AE86AA6-22CA-411A-957C-F8DFC57823F2}"/>
              </a:ext>
            </a:extLst>
          </p:cNvPr>
          <p:cNvSpPr txBox="1"/>
          <p:nvPr/>
        </p:nvSpPr>
        <p:spPr>
          <a:xfrm>
            <a:off x="2050871" y="3166221"/>
            <a:ext cx="6372797" cy="3110736"/>
          </a:xfrm>
          <a:prstGeom prst="rect">
            <a:avLst/>
          </a:prstGeom>
          <a:noFill/>
        </p:spPr>
        <p:txBody>
          <a:bodyPr vert="horz" lIns="90011" tIns="46806" rIns="90011" bIns="46806" rtlCol="0" anchor="ctr">
            <a:spAutoFit/>
          </a:bodyPr>
          <a:lstStyle/>
          <a:p>
            <a:r>
              <a:rPr lang="ja-JP" altLang="en-US" sz="280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①　役員、顧問職：　なし</a:t>
            </a:r>
            <a:endParaRPr lang="en-US" altLang="ja-JP" sz="2800" dirty="0">
              <a:solidFill>
                <a:srgbClr val="FFFFFF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ja-JP" altLang="en-US" sz="280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②　株の保有：　　　 なし</a:t>
            </a:r>
            <a:endParaRPr lang="en-US" altLang="ja-JP" sz="2800" dirty="0">
              <a:solidFill>
                <a:srgbClr val="FFFFFF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ja-JP" altLang="en-US" sz="280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③　特許権使用料： なし</a:t>
            </a:r>
            <a:endParaRPr lang="en-US" altLang="ja-JP" sz="2800" dirty="0">
              <a:solidFill>
                <a:srgbClr val="FFFFFF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ja-JP" altLang="en-US" sz="280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④　講演料：　　　　　あり</a:t>
            </a:r>
            <a:r>
              <a:rPr lang="en-US" altLang="ja-JP" sz="280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(</a:t>
            </a:r>
            <a:r>
              <a:rPr lang="ja-JP" altLang="en-US" sz="280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○○製薬</a:t>
            </a:r>
            <a:r>
              <a:rPr lang="en-US" altLang="ja-JP" sz="280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)</a:t>
            </a:r>
          </a:p>
          <a:p>
            <a:r>
              <a:rPr lang="ja-JP" altLang="en-US" sz="280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⑤　原稿料：　　　　　なし</a:t>
            </a:r>
            <a:endParaRPr lang="en-US" altLang="ja-JP" sz="2800" dirty="0">
              <a:solidFill>
                <a:srgbClr val="FFFFFF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ja-JP" altLang="en-US" sz="280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⑥　研究費：　　　　　あり</a:t>
            </a:r>
            <a:r>
              <a:rPr lang="en-US" altLang="ja-JP" sz="280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(</a:t>
            </a:r>
            <a:r>
              <a:rPr lang="ja-JP" altLang="en-US" sz="280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○○製薬</a:t>
            </a:r>
            <a:r>
              <a:rPr lang="en-US" altLang="ja-JP" sz="280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)</a:t>
            </a:r>
          </a:p>
          <a:p>
            <a:r>
              <a:rPr lang="ja-JP" altLang="en-US" sz="280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⑦　その他：　　　　　なし</a:t>
            </a:r>
            <a:endParaRPr lang="en-US" altLang="ja-JP" sz="2800" dirty="0">
              <a:solidFill>
                <a:srgbClr val="FFFFFF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11" name="chraffTxt2">
            <a:extLst>
              <a:ext uri="{FF2B5EF4-FFF2-40B4-BE49-F238E27FC236}">
                <a16:creationId xmlns:a16="http://schemas.microsoft.com/office/drawing/2014/main" id="{AD4E9AA6-BAFE-47B1-B444-383F18DDB212}"/>
              </a:ext>
            </a:extLst>
          </p:cNvPr>
          <p:cNvSpPr txBox="1"/>
          <p:nvPr/>
        </p:nvSpPr>
        <p:spPr>
          <a:xfrm>
            <a:off x="1436916" y="1958057"/>
            <a:ext cx="10192187" cy="1036322"/>
          </a:xfrm>
          <a:prstGeom prst="rect">
            <a:avLst/>
          </a:prstGeom>
          <a:noFill/>
        </p:spPr>
        <p:txBody>
          <a:bodyPr vert="horz" wrap="square" lIns="90011" tIns="46806" rIns="90011" bIns="46806" rtlCol="0" anchor="t">
            <a:spAutoFit/>
          </a:bodyPr>
          <a:lstStyle/>
          <a:p>
            <a:pPr>
              <a:lnSpc>
                <a:spcPct val="85000"/>
              </a:lnSpc>
            </a:pPr>
            <a:r>
              <a:rPr lang="ja-JP" altLang="en-US" sz="240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日本脳神経外科学会への</a:t>
            </a:r>
            <a:r>
              <a:rPr lang="ja-JP" altLang="en-US" sz="2400" dirty="0">
                <a:solidFill>
                  <a:prstClr val="white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ＣＯＩ</a:t>
            </a:r>
            <a:r>
              <a:rPr lang="ja-JP" altLang="en-US" sz="240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自己申告を完了しており、</a:t>
            </a:r>
            <a:endParaRPr lang="en-US" altLang="ja-JP" sz="2400" dirty="0">
              <a:solidFill>
                <a:srgbClr val="FFFFFF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>
              <a:lnSpc>
                <a:spcPct val="85000"/>
              </a:lnSpc>
            </a:pPr>
            <a:r>
              <a:rPr lang="ja-JP" altLang="en-US" sz="240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過去</a:t>
            </a:r>
            <a:r>
              <a:rPr lang="en-US" altLang="ja-JP" sz="240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3</a:t>
            </a:r>
            <a:r>
              <a:rPr lang="ja-JP" altLang="en-US" sz="240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年間</a:t>
            </a:r>
            <a:r>
              <a:rPr lang="en-US" altLang="ja-JP" sz="240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(</a:t>
            </a:r>
            <a:r>
              <a:rPr lang="ja-JP" altLang="en-US" sz="240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いずれも</a:t>
            </a:r>
            <a:r>
              <a:rPr lang="en-US" altLang="ja-JP" sz="240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1</a:t>
            </a:r>
            <a:r>
              <a:rPr lang="ja-JP" altLang="en-US" sz="240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月～</a:t>
            </a:r>
            <a:r>
              <a:rPr lang="en-US" altLang="ja-JP" sz="240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12</a:t>
            </a:r>
            <a:r>
              <a:rPr lang="ja-JP" altLang="en-US" sz="240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月</a:t>
            </a:r>
            <a:r>
              <a:rPr lang="en-US" altLang="ja-JP" sz="240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)</a:t>
            </a:r>
            <a:r>
              <a:rPr lang="ja-JP" altLang="en-US" sz="240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において本講演に関して開示すべき</a:t>
            </a:r>
            <a:r>
              <a:rPr lang="ja-JP" altLang="en-US" sz="2400" dirty="0">
                <a:solidFill>
                  <a:prstClr val="white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ＣＯＩは</a:t>
            </a:r>
            <a:endParaRPr lang="en-US" altLang="ja-JP" sz="2400" dirty="0">
              <a:solidFill>
                <a:prstClr val="white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>
              <a:lnSpc>
                <a:spcPct val="85000"/>
              </a:lnSpc>
            </a:pPr>
            <a:r>
              <a:rPr lang="ja-JP" altLang="en-US" sz="240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以下の通りです。</a:t>
            </a:r>
            <a:endParaRPr lang="en-US" altLang="ja-JP" sz="2400" dirty="0">
              <a:solidFill>
                <a:srgbClr val="FFFFFF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12" name="右中かっこ 11"/>
          <p:cNvSpPr/>
          <p:nvPr/>
        </p:nvSpPr>
        <p:spPr>
          <a:xfrm>
            <a:off x="7863842" y="3302004"/>
            <a:ext cx="418011" cy="2978332"/>
          </a:xfrm>
          <a:prstGeom prst="rightBrace">
            <a:avLst/>
          </a:prstGeom>
          <a:noFill/>
          <a:ln w="9525" cap="flat" cmpd="sng" algn="ctr">
            <a:solidFill>
              <a:sysClr val="window" lastClr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3" name="chrnameTxt1">
            <a:extLst>
              <a:ext uri="{FF2B5EF4-FFF2-40B4-BE49-F238E27FC236}">
                <a16:creationId xmlns:a16="http://schemas.microsoft.com/office/drawing/2014/main" id="{0AE86AA6-22CA-411A-957C-F8DFC57823F2}"/>
              </a:ext>
            </a:extLst>
          </p:cNvPr>
          <p:cNvSpPr txBox="1"/>
          <p:nvPr/>
        </p:nvSpPr>
        <p:spPr>
          <a:xfrm>
            <a:off x="8617135" y="4528463"/>
            <a:ext cx="2786742" cy="525413"/>
          </a:xfrm>
          <a:prstGeom prst="rect">
            <a:avLst/>
          </a:prstGeom>
          <a:noFill/>
        </p:spPr>
        <p:txBody>
          <a:bodyPr vert="horz" wrap="square" lIns="90011" tIns="46806" rIns="90011" bIns="46806" rtlCol="0" anchor="ctr">
            <a:spAutoFit/>
          </a:bodyPr>
          <a:lstStyle/>
          <a:p>
            <a:r>
              <a:rPr lang="ja-JP" altLang="en-US" sz="280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金額は開示不要</a:t>
            </a:r>
            <a:endParaRPr lang="en-US" altLang="ja-JP" sz="2800" dirty="0">
              <a:solidFill>
                <a:srgbClr val="FFFFFF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6712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青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COIスライド案0212</Template>
  <TotalTime>35</TotalTime>
  <Words>138</Words>
  <Application>Microsoft Office PowerPoint</Application>
  <PresentationFormat>ワイド画面</PresentationFormat>
  <Paragraphs>16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HGPｺﾞｼｯｸE</vt:lpstr>
      <vt:lpstr>游ゴシック</vt:lpstr>
      <vt:lpstr>游ゴシック Light</vt:lpstr>
      <vt:lpstr>Arial</vt:lpstr>
      <vt:lpstr>Calibri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ryo2-nagai</dc:creator>
  <cp:lastModifiedBy>井開 裕美</cp:lastModifiedBy>
  <cp:revision>6</cp:revision>
  <dcterms:created xsi:type="dcterms:W3CDTF">2019-02-19T06:26:55Z</dcterms:created>
  <dcterms:modified xsi:type="dcterms:W3CDTF">2023-02-22T04:24:45Z</dcterms:modified>
</cp:coreProperties>
</file>