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9" r:id="rId2"/>
    <p:sldId id="260" r:id="rId3"/>
    <p:sldId id="261" r:id="rId4"/>
    <p:sldId id="262" r:id="rId5"/>
  </p:sldIdLst>
  <p:sldSz cx="9144000" cy="6858000" type="screen4x3"/>
  <p:notesSz cx="10234613" cy="7099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082FE002-D7F8-4ED0-A051-CF1C60D5967C}">
          <p14:sldIdLst>
            <p14:sldId id="259"/>
            <p14:sldId id="260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.mine" initials="y" lastIdx="0" clrIdx="0">
    <p:extLst>
      <p:ext uri="{19B8F6BF-5375-455C-9EA6-DF929625EA0E}">
        <p15:presenceInfo xmlns:p15="http://schemas.microsoft.com/office/powerpoint/2012/main" userId="y.m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24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435883" cy="35639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796318" y="1"/>
            <a:ext cx="4435882" cy="356393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6742908"/>
            <a:ext cx="4435883" cy="356393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796318" y="6742908"/>
            <a:ext cx="4435882" cy="356393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DE9071CA-8141-4119-BCE5-BAECC45747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31021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000" cy="35619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797245" y="0"/>
            <a:ext cx="4435000" cy="356198"/>
          </a:xfrm>
          <a:prstGeom prst="rect">
            <a:avLst/>
          </a:prstGeom>
        </p:spPr>
        <p:txBody>
          <a:bodyPr vert="horz" lIns="95463" tIns="47732" rIns="95463" bIns="47732" rtlCol="0"/>
          <a:lstStyle>
            <a:lvl1pPr algn="r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521075" y="887413"/>
            <a:ext cx="3192463" cy="2395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63" tIns="47732" rIns="95463" bIns="47732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23462" y="3416539"/>
            <a:ext cx="8187690" cy="2795350"/>
          </a:xfrm>
          <a:prstGeom prst="rect">
            <a:avLst/>
          </a:prstGeom>
        </p:spPr>
        <p:txBody>
          <a:bodyPr vert="horz" lIns="95463" tIns="47732" rIns="95463" bIns="47732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743105"/>
            <a:ext cx="4435000" cy="35619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797245" y="6743105"/>
            <a:ext cx="4435000" cy="356197"/>
          </a:xfrm>
          <a:prstGeom prst="rect">
            <a:avLst/>
          </a:prstGeom>
        </p:spPr>
        <p:txBody>
          <a:bodyPr vert="horz" lIns="95463" tIns="47732" rIns="95463" bIns="47732" rtlCol="0" anchor="b"/>
          <a:lstStyle>
            <a:lvl1pPr algn="r">
              <a:defRPr sz="1300"/>
            </a:lvl1pPr>
          </a:lstStyle>
          <a:p>
            <a:fld id="{3242C3DD-E46B-46CC-BCE1-98FCBC279B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795591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1309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4007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292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521075" y="887413"/>
            <a:ext cx="3192463" cy="239553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 dirty="0" smtClean="0"/>
          </a:p>
        </p:txBody>
      </p:sp>
      <p:sp>
        <p:nvSpPr>
          <p:cNvPr id="2" name="日付プレースホルダー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61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1608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1731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1331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60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700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9645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8922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6736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49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3741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013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C00CBC-DBEC-48AA-88CE-7E1D99A40769}" type="datetimeFigureOut">
              <a:rPr kumimoji="1" lang="ja-JP" altLang="en-US" smtClean="0"/>
              <a:t>2020/7/21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096324-C8E0-407D-977B-E89CE81AE7D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76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55983"/>
            <a:ext cx="9485522" cy="1636541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ja-JP" altLang="en-US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日本アレルギー学会</a:t>
            </a:r>
            <a: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ＣＯ Ｉ 開示</a:t>
            </a:r>
            <a: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12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1800" b="1" i="1" dirty="0">
                <a:ea typeface="ＭＳ Ｐゴシック" panose="020B0600070205080204" pitchFamily="50" charset="-128"/>
              </a:rPr>
              <a:t/>
            </a:r>
            <a:br>
              <a:rPr lang="en-US" altLang="ja-JP" sz="1800" b="1" i="1" dirty="0">
                <a:ea typeface="ＭＳ Ｐゴシック" panose="020B0600070205080204" pitchFamily="50" charset="-128"/>
              </a:rPr>
            </a:br>
            <a:endParaRPr lang="en-US" altLang="ja-JP" sz="2400" b="1" i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idx="1"/>
          </p:nvPr>
        </p:nvSpPr>
        <p:spPr>
          <a:xfrm>
            <a:off x="1282746" y="3664221"/>
            <a:ext cx="7110827" cy="1517949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  <a:buFontTx/>
              <a:buNone/>
            </a:pPr>
            <a:r>
              <a:rPr lang="ja-JP" altLang="en-U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演題発表内容に関連し、発表者らに開示すべき</a:t>
            </a:r>
            <a:endParaRPr lang="en-US" altLang="ja-JP" sz="27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150000"/>
              </a:lnSpc>
              <a:buFontTx/>
              <a:buNone/>
            </a:pPr>
            <a:r>
              <a:rPr lang="en-US" altLang="ja-JP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 I </a:t>
            </a:r>
            <a:r>
              <a:rPr lang="ja-JP" altLang="en-US" sz="2700" b="1" dirty="0">
                <a:solidFill>
                  <a:schemeClr val="tx1">
                    <a:lumMod val="95000"/>
                    <a:lumOff val="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関係にある企業などはありません。</a:t>
            </a:r>
            <a:endParaRPr lang="en-US" altLang="ja-JP" sz="2700" b="1" dirty="0">
              <a:solidFill>
                <a:schemeClr val="tx1">
                  <a:lumMod val="95000"/>
                  <a:lumOff val="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en-US" altLang="ja-JP" sz="675" b="1" i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7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0" y="164135"/>
            <a:ext cx="1385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様式１－Ａ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578973" y="113592"/>
            <a:ext cx="5986054" cy="3616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申告すべき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状態（</a:t>
            </a:r>
            <a:r>
              <a:rPr lang="ja-JP" altLang="en-US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</a:t>
            </a:r>
            <a:r>
              <a:rPr lang="en-US" altLang="ja-JP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年間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）がない時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90515" y="2209321"/>
            <a:ext cx="9485522" cy="814357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1200" b="1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sz="1800" b="1" i="1" dirty="0" smtClean="0">
                <a:ea typeface="ＭＳ Ｐゴシック" panose="020B0600070205080204" pitchFamily="50" charset="-128"/>
              </a:rPr>
              <a:t/>
            </a:r>
            <a:br>
              <a:rPr lang="en-US" altLang="ja-JP" sz="1800" b="1" i="1" dirty="0" smtClean="0">
                <a:ea typeface="ＭＳ Ｐゴシック" panose="020B0600070205080204" pitchFamily="50" charset="-128"/>
              </a:rPr>
            </a:br>
            <a:r>
              <a:rPr lang="ja-JP" altLang="en-US" sz="2400" b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発表者名：　東京一郎、京都次郎、大阪三郎、◎福岡史郎（◎代表者）</a:t>
            </a:r>
            <a:endParaRPr lang="en-US" altLang="ja-JP" sz="2400" b="1" i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2" name="グループ化 1"/>
          <p:cNvGrpSpPr/>
          <p:nvPr/>
        </p:nvGrpSpPr>
        <p:grpSpPr>
          <a:xfrm>
            <a:off x="0" y="537693"/>
            <a:ext cx="9144000" cy="2873120"/>
            <a:chOff x="0" y="559947"/>
            <a:chExt cx="9144000" cy="2873120"/>
          </a:xfrm>
        </p:grpSpPr>
        <p:sp>
          <p:nvSpPr>
            <p:cNvPr id="8" name="Rectangle 2"/>
            <p:cNvSpPr txBox="1">
              <a:spLocks noChangeArrowheads="1"/>
            </p:cNvSpPr>
            <p:nvPr/>
          </p:nvSpPr>
          <p:spPr>
            <a:xfrm>
              <a:off x="0" y="559947"/>
              <a:ext cx="9144000" cy="514413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sp>
          <p:nvSpPr>
            <p:cNvPr id="9" name="Rectangle 2"/>
            <p:cNvSpPr txBox="1">
              <a:spLocks noChangeArrowheads="1"/>
            </p:cNvSpPr>
            <p:nvPr/>
          </p:nvSpPr>
          <p:spPr>
            <a:xfrm>
              <a:off x="0" y="2927573"/>
              <a:ext cx="9144000" cy="505494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pic>
          <p:nvPicPr>
            <p:cNvPr id="10" name="図 9" descr="C:\Users\y.mine\Desktop\ロゴ\ロゴblue_l - コピー.gif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15" y="1094897"/>
              <a:ext cx="1405398" cy="1424513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61251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793214" y="1126122"/>
            <a:ext cx="8350786" cy="1302417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ja-JP" altLang="en-US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日本アレルギー学会</a:t>
            </a:r>
            <a: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/>
            </a:r>
            <a:br>
              <a:rPr lang="en-US" altLang="ja-JP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</a:br>
            <a:r>
              <a:rPr lang="ja-JP" altLang="en-US" sz="48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ＣＯ Ｉ </a:t>
            </a:r>
            <a:r>
              <a:rPr lang="ja-JP" altLang="en-US" sz="4800" b="1" dirty="0" smtClean="0">
                <a:latin typeface="Arial" panose="020B0604020202020204" pitchFamily="34" charset="0"/>
                <a:ea typeface="ＭＳ Ｐゴシック" panose="020B0600070205080204" pitchFamily="50" charset="-128"/>
              </a:rPr>
              <a:t>開示</a:t>
            </a:r>
            <a:endParaRPr lang="en-US" altLang="ja-JP" sz="2000" b="1" i="1" dirty="0">
              <a:ea typeface="ＭＳ Ｐゴシック" panose="020B0600070205080204" pitchFamily="50" charset="-128"/>
            </a:endParaRPr>
          </a:p>
        </p:txBody>
      </p:sp>
      <p:sp>
        <p:nvSpPr>
          <p:cNvPr id="2050" name="Rectangle 3"/>
          <p:cNvSpPr>
            <a:spLocks noGrp="1" noChangeArrowheads="1"/>
          </p:cNvSpPr>
          <p:nvPr>
            <p:ph idx="1"/>
          </p:nvPr>
        </p:nvSpPr>
        <p:spPr>
          <a:xfrm>
            <a:off x="-44069" y="3349128"/>
            <a:ext cx="9011798" cy="35088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ja-JP" alt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演題</a:t>
            </a: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発表内容に関連し、筆頭および共同発表者が</a:t>
            </a: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開示</a:t>
            </a:r>
            <a:r>
              <a:rPr lang="ja-JP" altLang="en-US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</a:rPr>
              <a:t>す</a:t>
            </a:r>
            <a:r>
              <a:rPr lang="ja-JP" altLang="en-US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べき</a:t>
            </a:r>
            <a:r>
              <a:rPr lang="en-US" altLang="ja-JP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CO </a:t>
            </a:r>
            <a:r>
              <a:rPr lang="en-US" altLang="ja-JP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I </a:t>
            </a: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関係にある企業などとして</a:t>
            </a:r>
            <a:r>
              <a:rPr lang="ja-JP" altLang="en-US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、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120000"/>
              </a:lnSpc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①</a:t>
            </a: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役員・顧問：　　　　　　　　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②株保有・利益：　　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③特許使用料：　　　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④講演料：　　　　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⑤原稿料：　　　　　　　　　　　　  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⑥受託研究・共同研究費：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⑦奨学寄付金：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⑧寄付講座所属：　　　　　　　　</a:t>
            </a:r>
            <a:endParaRPr lang="en-US" altLang="ja-JP" sz="31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ja-JP" alt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⑨贈答品などの報酬：　</a:t>
            </a:r>
            <a:r>
              <a:rPr lang="ja-JP" altLang="en-US" sz="22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ja-JP" altLang="en-US" sz="135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ＭＳ Ｐゴシック" panose="020B0600070205080204" pitchFamily="50" charset="-128"/>
              </a:rPr>
              <a:t>　　 　</a:t>
            </a:r>
            <a:endParaRPr lang="en-US" altLang="ja-JP" sz="135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135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2" name="正方形/長方形 1"/>
          <p:cNvSpPr/>
          <p:nvPr/>
        </p:nvSpPr>
        <p:spPr>
          <a:xfrm>
            <a:off x="3743222" y="4359294"/>
            <a:ext cx="5224507" cy="369332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none">
            <a:spAutoFit/>
          </a:bodyPr>
          <a:lstStyle/>
          <a:p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 開示すべき内容が過去</a:t>
            </a:r>
            <a:r>
              <a:rPr lang="en-US" altLang="ja-JP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年間にある項目のみ記載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4461830" y="4927382"/>
            <a:ext cx="4430440" cy="156966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（記載例）　　</a:t>
            </a:r>
            <a:endParaRPr lang="en-US" altLang="ja-JP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発表者全員、過去</a:t>
            </a:r>
            <a:r>
              <a:rPr lang="en-US" altLang="ja-JP" sz="20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年間を一括して</a:t>
            </a:r>
            <a:endParaRPr lang="en-US" altLang="ja-JP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endParaRPr lang="en-US" altLang="ja-JP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講演料</a:t>
            </a: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：平安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製薬、縄文製薬　　　　　　　　　　</a:t>
            </a:r>
            <a:endParaRPr lang="en-US" altLang="ja-JP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原稿料</a:t>
            </a: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：平安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製薬　　　　　　　　　　　  　　　　</a:t>
            </a:r>
            <a:endParaRPr lang="en-US" altLang="ja-JP" sz="20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奨学寄付金</a:t>
            </a:r>
            <a:r>
              <a:rPr lang="ja-JP" altLang="en-US" sz="20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：鎌倉</a:t>
            </a:r>
            <a:r>
              <a:rPr lang="ja-JP" altLang="en-US" sz="2000" b="1" dirty="0">
                <a:solidFill>
                  <a:srgbClr val="FF0000"/>
                </a:solidFill>
                <a:latin typeface="Arial" panose="020B0604020202020204" pitchFamily="34" charset="0"/>
              </a:rPr>
              <a:t>製薬、室町製薬</a:t>
            </a:r>
            <a:r>
              <a:rPr lang="ja-JP" altLang="en-US" b="1" dirty="0">
                <a:solidFill>
                  <a:srgbClr val="FF0000"/>
                </a:solidFill>
                <a:latin typeface="Arial" panose="020B0604020202020204" pitchFamily="34" charset="0"/>
              </a:rPr>
              <a:t>　</a:t>
            </a:r>
            <a:endParaRPr lang="ja-JP" altLang="en-US" dirty="0">
              <a:solidFill>
                <a:srgbClr val="FF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-125252" y="139480"/>
            <a:ext cx="1351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sz="140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様式１－Ａ</a:t>
            </a:r>
            <a:endParaRPr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342697" y="108703"/>
            <a:ext cx="5724309" cy="36163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申告すべき</a:t>
            </a:r>
            <a:r>
              <a:rPr lang="en-US" altLang="ja-JP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COI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状態（</a:t>
            </a:r>
            <a:r>
              <a:rPr lang="ja-JP" altLang="en-US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過去</a:t>
            </a:r>
            <a:r>
              <a:rPr lang="en-US" altLang="ja-JP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</a:t>
            </a:r>
            <a:r>
              <a:rPr lang="ja-JP" altLang="en-US" sz="2400" b="1" u="sng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年間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）がある時</a:t>
            </a:r>
          </a:p>
        </p:txBody>
      </p:sp>
      <p:grpSp>
        <p:nvGrpSpPr>
          <p:cNvPr id="5" name="グループ化 4"/>
          <p:cNvGrpSpPr/>
          <p:nvPr/>
        </p:nvGrpSpPr>
        <p:grpSpPr>
          <a:xfrm>
            <a:off x="0" y="522491"/>
            <a:ext cx="9144000" cy="2807625"/>
            <a:chOff x="0" y="541503"/>
            <a:chExt cx="9144000" cy="2807625"/>
          </a:xfrm>
        </p:grpSpPr>
        <p:sp>
          <p:nvSpPr>
            <p:cNvPr id="11" name="Rectangle 2"/>
            <p:cNvSpPr txBox="1">
              <a:spLocks noChangeArrowheads="1"/>
            </p:cNvSpPr>
            <p:nvPr/>
          </p:nvSpPr>
          <p:spPr>
            <a:xfrm>
              <a:off x="0" y="2843634"/>
              <a:ext cx="9144000" cy="505494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grpSp>
          <p:nvGrpSpPr>
            <p:cNvPr id="4" name="グループ化 3"/>
            <p:cNvGrpSpPr/>
            <p:nvPr/>
          </p:nvGrpSpPr>
          <p:grpSpPr>
            <a:xfrm>
              <a:off x="0" y="541503"/>
              <a:ext cx="9144000" cy="1987047"/>
              <a:chOff x="0" y="532363"/>
              <a:chExt cx="9144000" cy="1987047"/>
            </a:xfrm>
          </p:grpSpPr>
          <p:sp>
            <p:nvSpPr>
              <p:cNvPr id="10" name="Rectangle 2"/>
              <p:cNvSpPr txBox="1">
                <a:spLocks noChangeArrowheads="1"/>
              </p:cNvSpPr>
              <p:nvPr/>
            </p:nvSpPr>
            <p:spPr>
              <a:xfrm>
                <a:off x="0" y="532363"/>
                <a:ext cx="9144000" cy="514413"/>
              </a:xfrm>
              <a:prstGeom prst="rect">
                <a:avLst/>
              </a:prstGeom>
              <a:solidFill>
                <a:srgbClr val="000080"/>
              </a:solidFill>
              <a:ln>
                <a:noFill/>
                <a:miter lim="800000"/>
                <a:headEnd/>
                <a:tailEnd/>
              </a:ln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ja-JP" altLang="en-US" sz="4800" b="1" dirty="0" smtClean="0">
                    <a:solidFill>
                      <a:schemeClr val="bg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rPr>
                  <a:t>     </a:t>
                </a:r>
                <a:endParaRPr lang="en-US" altLang="ja-JP" sz="2400" b="1" i="1" u="sng" dirty="0">
                  <a:solidFill>
                    <a:srgbClr val="FFFF1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pic>
            <p:nvPicPr>
              <p:cNvPr id="12" name="図 11" descr="C:\Users\y.mine\Desktop\ロゴ\ロゴblue_l - コピー.gif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0515" y="1094897"/>
                <a:ext cx="1405398" cy="1424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308475" y="2466609"/>
            <a:ext cx="9044847" cy="438568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2400" b="1" dirty="0" smtClean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発表者名：東京一郎、京都次郎、大阪三郎、◎福岡史郎（◎代表者</a:t>
            </a:r>
            <a:r>
              <a:rPr lang="ja-JP" altLang="en-US" sz="2000" b="1" dirty="0" smtClean="0"/>
              <a:t>）</a:t>
            </a:r>
            <a:endParaRPr lang="en-US" altLang="ja-JP" sz="2000" b="1" i="1" dirty="0"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536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1505672" y="2000227"/>
            <a:ext cx="7147585" cy="1164911"/>
          </a:xfrm>
          <a:noFill/>
          <a:ln>
            <a:noFill/>
            <a:miter lim="800000"/>
            <a:headEnd/>
            <a:tailEnd/>
          </a:ln>
        </p:spPr>
        <p:txBody>
          <a:bodyPr>
            <a:normAutofit fontScale="90000"/>
          </a:bodyPr>
          <a:lstStyle/>
          <a:p>
            <a:pPr algn="ctr"/>
            <a:r>
              <a:rPr lang="en-US" altLang="ja-JP" sz="4800" b="1" dirty="0">
                <a:latin typeface="Arial" panose="020B0604020202020204" pitchFamily="34" charset="0"/>
              </a:rPr>
              <a:t>Japanese Society of </a:t>
            </a:r>
            <a:r>
              <a:rPr lang="en-US" altLang="ja-JP" sz="4800" b="1" dirty="0" err="1">
                <a:latin typeface="Arial" panose="020B0604020202020204" pitchFamily="34" charset="0"/>
              </a:rPr>
              <a:t>Allergology</a:t>
            </a:r>
            <a:r>
              <a:rPr lang="ja-JP" altLang="en-US" sz="4800" b="1" dirty="0">
                <a:latin typeface="Arial" panose="020B0604020202020204" pitchFamily="34" charset="0"/>
              </a:rPr>
              <a:t> </a:t>
            </a:r>
            <a:br>
              <a:rPr lang="ja-JP" altLang="en-US" sz="4800" b="1" dirty="0">
                <a:latin typeface="Arial" panose="020B0604020202020204" pitchFamily="34" charset="0"/>
              </a:rPr>
            </a:br>
            <a:r>
              <a:rPr lang="en-US" altLang="ja-JP" sz="4800" b="1" dirty="0" smtClean="0">
                <a:latin typeface="Arial" panose="020B0604020202020204" pitchFamily="34" charset="0"/>
              </a:rPr>
              <a:t>COI Disclosure</a:t>
            </a:r>
            <a:r>
              <a:rPr lang="ja-JP" altLang="en-US" sz="4800" b="1" dirty="0" smtClean="0">
                <a:latin typeface="Arial" panose="020B0604020202020204" pitchFamily="34" charset="0"/>
              </a:rPr>
              <a:t/>
            </a:r>
            <a:br>
              <a:rPr lang="ja-JP" altLang="en-US" sz="4800" b="1" dirty="0" smtClean="0">
                <a:latin typeface="Arial" panose="020B0604020202020204" pitchFamily="34" charset="0"/>
              </a:rPr>
            </a:br>
            <a:r>
              <a:rPr lang="ja-JP" altLang="en-US" sz="4050" b="1" dirty="0" smtClean="0">
                <a:latin typeface="Arial" panose="020B0604020202020204" pitchFamily="34" charset="0"/>
              </a:rPr>
              <a:t>　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　　　　　　　　　</a:t>
            </a:r>
            <a:endParaRPr lang="en-US" altLang="ja-JP" sz="2700" b="1" i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-103282" y="105425"/>
            <a:ext cx="14638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Ｆｏｒｍ１</a:t>
            </a:r>
            <a:r>
              <a:rPr kumimoji="0" lang="en-US" altLang="ja-JP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-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</a:t>
            </a:r>
            <a:endParaRPr lang="ja-JP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28650" y="4770265"/>
            <a:ext cx="7886700" cy="124367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ja-JP" altLang="en-US" sz="2100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　</a:t>
            </a:r>
            <a:r>
              <a:rPr lang="en-US" altLang="ja-JP" b="1" dirty="0">
                <a:latin typeface="Arial" panose="020B0604020202020204" pitchFamily="34" charset="0"/>
                <a:ea typeface="ＭＳ Ｐゴシック" panose="020B0600070205080204" pitchFamily="50" charset="-128"/>
              </a:rPr>
              <a:t>There are no enterprises, etc. with which there is a COI relationship to be disclosed pertaining to the topic presentation.</a:t>
            </a:r>
            <a:endParaRPr lang="en-US" altLang="ja-JP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1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 algn="ctr">
              <a:lnSpc>
                <a:spcPct val="80000"/>
              </a:lnSpc>
              <a:buFontTx/>
              <a:buNone/>
            </a:pPr>
            <a:endParaRPr lang="en-US" altLang="ja-JP" sz="525" b="1" i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  <a:p>
            <a:pPr>
              <a:lnSpc>
                <a:spcPct val="80000"/>
              </a:lnSpc>
              <a:buFontTx/>
              <a:buNone/>
            </a:pPr>
            <a:endParaRPr lang="en-US" altLang="ja-JP" sz="2100" b="1" dirty="0">
              <a:latin typeface="Arial" panose="020B0604020202020204" pitchFamily="34" charset="0"/>
              <a:ea typeface="ＭＳ Ｐゴシック" panose="020B060007020508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32858" y="168681"/>
            <a:ext cx="7393577" cy="642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ja-JP" sz="2400" b="1" dirty="0"/>
              <a:t>When there is no financial relationship to be </a:t>
            </a:r>
            <a:r>
              <a:rPr lang="en-US" altLang="ja-JP" sz="2400" b="1" dirty="0" smtClean="0"/>
              <a:t>disclosed</a:t>
            </a:r>
          </a:p>
          <a:p>
            <a:pPr>
              <a:lnSpc>
                <a:spcPts val="2100"/>
              </a:lnSpc>
            </a:pPr>
            <a:r>
              <a:rPr lang="en-US" altLang="ja-JP" sz="2400" b="1" dirty="0" smtClean="0"/>
              <a:t> </a:t>
            </a:r>
            <a:r>
              <a:rPr lang="en-US" altLang="ja-JP" sz="2400" b="1" u="sng" dirty="0"/>
              <a:t>(within the previous 3</a:t>
            </a:r>
            <a:r>
              <a:rPr lang="ja-JP" altLang="en-US" sz="2400" b="1" u="sng" dirty="0"/>
              <a:t> </a:t>
            </a:r>
            <a:r>
              <a:rPr lang="en-US" altLang="ja-JP" sz="2400" b="1" u="sng" dirty="0"/>
              <a:t>years)</a:t>
            </a:r>
            <a:endParaRPr lang="en-US" altLang="ja-JP" sz="2400" b="1" dirty="0">
              <a:latin typeface="Arial" panose="020B0604020202020204" pitchFamily="34" charset="0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3583" y="3038618"/>
            <a:ext cx="9235755" cy="70508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ja-JP" altLang="en-US" sz="4050" b="1" dirty="0" smtClean="0">
                <a:latin typeface="Arial" panose="020B0604020202020204" pitchFamily="34" charset="0"/>
              </a:rPr>
              <a:t>　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Name of all presenters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：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Ichiro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Tokyo, Jiro Kyoto, 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◎</a:t>
            </a:r>
            <a:r>
              <a:rPr lang="en-US" altLang="ja-JP" sz="2700" b="1" i="1" dirty="0" err="1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Sabro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Osaka</a:t>
            </a:r>
          </a:p>
          <a:p>
            <a:pPr algn="ctr"/>
            <a:r>
              <a:rPr lang="ja-JP" altLang="en-US" sz="2700" b="1" i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　　　　　　　　　　　　　　　　　　　　　　　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(</a:t>
            </a:r>
            <a:r>
              <a:rPr lang="ja-JP" altLang="en-US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◎ </a:t>
            </a:r>
            <a:r>
              <a:rPr lang="en-US" altLang="ja-JP" sz="2700" b="1" i="1" dirty="0" smtClean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Corresponding author)</a:t>
            </a:r>
            <a:endParaRPr lang="en-US" altLang="ja-JP" sz="2700" b="1" i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938994"/>
            <a:ext cx="9144000" cy="3317987"/>
            <a:chOff x="0" y="938995"/>
            <a:chExt cx="9144000" cy="3317987"/>
          </a:xfrm>
        </p:grpSpPr>
        <p:sp>
          <p:nvSpPr>
            <p:cNvPr id="9" name="Rectangle 2"/>
            <p:cNvSpPr txBox="1">
              <a:spLocks noChangeArrowheads="1"/>
            </p:cNvSpPr>
            <p:nvPr/>
          </p:nvSpPr>
          <p:spPr>
            <a:xfrm>
              <a:off x="0" y="3751488"/>
              <a:ext cx="9144000" cy="505494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grpSp>
          <p:nvGrpSpPr>
            <p:cNvPr id="2" name="グループ化 1"/>
            <p:cNvGrpSpPr/>
            <p:nvPr/>
          </p:nvGrpSpPr>
          <p:grpSpPr>
            <a:xfrm>
              <a:off x="0" y="938995"/>
              <a:ext cx="9144000" cy="2029366"/>
              <a:chOff x="0" y="918811"/>
              <a:chExt cx="9144000" cy="2029366"/>
            </a:xfrm>
          </p:grpSpPr>
          <p:sp>
            <p:nvSpPr>
              <p:cNvPr id="7" name="Rectangle 2"/>
              <p:cNvSpPr txBox="1">
                <a:spLocks noChangeArrowheads="1"/>
              </p:cNvSpPr>
              <p:nvPr/>
            </p:nvSpPr>
            <p:spPr>
              <a:xfrm>
                <a:off x="0" y="918811"/>
                <a:ext cx="9144000" cy="514413"/>
              </a:xfrm>
              <a:prstGeom prst="rect">
                <a:avLst/>
              </a:prstGeom>
              <a:solidFill>
                <a:srgbClr val="000080"/>
              </a:solidFill>
              <a:ln>
                <a:noFill/>
                <a:miter lim="800000"/>
                <a:headEnd/>
                <a:tailEnd/>
              </a:ln>
            </p:spPr>
            <p:txBody>
              <a:bodyPr vert="horz" lIns="91440" tIns="45720" rIns="91440" bIns="4572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ja-JP" altLang="en-US" sz="4800" b="1" dirty="0" smtClean="0">
                    <a:solidFill>
                      <a:schemeClr val="bg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rPr>
                  <a:t>     </a:t>
                </a:r>
                <a:endParaRPr lang="en-US" altLang="ja-JP" sz="2400" b="1" i="1" u="sng" dirty="0">
                  <a:solidFill>
                    <a:srgbClr val="FFFF1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pic>
            <p:nvPicPr>
              <p:cNvPr id="11" name="図 10" descr="C:\Users\y.mine\Desktop\ロゴ\ロゴblue_l - コピー.gif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274" y="1523664"/>
                <a:ext cx="1405398" cy="1424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363613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181997" y="3590966"/>
            <a:ext cx="2808516" cy="14121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ja-JP" altLang="en-US" sz="1350" dirty="0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47354" y="3363203"/>
            <a:ext cx="8895806" cy="3544823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Enterprises, etc. with which there is a COI relationship to be disclosed pertaining to the topic presentation: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(1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Employment/Leadership position/Advisory role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(2)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Stock ownership or options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charset="0"/>
                <a:ea typeface="ＭＳ Ｐゴシック" charset="-128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charset="0"/>
                <a:ea typeface="ＭＳ Ｐゴシック" charset="-128"/>
              </a:rPr>
              <a:t>(3)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Patent royalties/licensing fees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(4)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Honoraria (e.g. lecture fees)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(5)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Fees for promotional materials (e.g. manuscript fee)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	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(6)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Research funding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(clinical trial, contract and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collaborative researches</a:t>
            </a:r>
            <a:r>
              <a:rPr lang="ja-JP" altLang="ja-JP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ja-JP" altLang="en-US" sz="1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：</a:t>
            </a:r>
            <a:endParaRPr lang="en-US" altLang="ja-JP" sz="19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 smtClean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</a:t>
            </a: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7) 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Scholarship donation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XYZ Pharmaceuticals 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(8)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Donated fund laboratory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Yes</a:t>
            </a:r>
            <a:r>
              <a:rPr lang="ja-JP" altLang="en-US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 </a:t>
            </a:r>
            <a:r>
              <a:rPr lang="en-US" altLang="ja-JP" sz="19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(XYZ Pharmaceuticals)</a:t>
            </a:r>
          </a:p>
          <a:p>
            <a:pPr marL="471488">
              <a:lnSpc>
                <a:spcPct val="80000"/>
              </a:lnSpc>
              <a:buNone/>
              <a:tabLst>
                <a:tab pos="3814763" algn="l"/>
              </a:tabLst>
              <a:defRPr/>
            </a:pPr>
            <a:r>
              <a:rPr lang="en-US" altLang="ja-JP" sz="1900" b="1" dirty="0"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rPr>
              <a:t>(9)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Others</a:t>
            </a:r>
            <a:r>
              <a:rPr lang="ja-JP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900" b="1" dirty="0">
                <a:latin typeface="Arial" panose="020B0604020202020204" pitchFamily="34" charset="0"/>
                <a:cs typeface="Arial" panose="020B0604020202020204" pitchFamily="34" charset="0"/>
              </a:rPr>
              <a:t>(e.g. trips, travel, or gifts, which are not related to research) </a:t>
            </a:r>
            <a:r>
              <a:rPr lang="ja-JP" altLang="en-US" sz="19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： </a:t>
            </a:r>
            <a:r>
              <a:rPr lang="en-US" altLang="ja-JP" sz="1900" b="1" dirty="0">
                <a:solidFill>
                  <a:srgbClr val="FF0000"/>
                </a:solidFill>
                <a:latin typeface="Arial" charset="0"/>
                <a:ea typeface="ＭＳ Ｐゴシック" charset="-128"/>
              </a:rPr>
              <a:t>No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1350" b="1" dirty="0">
              <a:latin typeface="Arial" charset="0"/>
              <a:ea typeface="ＭＳ Ｐゴシック" charset="-128"/>
            </a:endParaRPr>
          </a:p>
        </p:txBody>
      </p:sp>
      <p:sp>
        <p:nvSpPr>
          <p:cNvPr id="11" name="正方形/長方形 5"/>
          <p:cNvSpPr>
            <a:spLocks noChangeArrowheads="1"/>
          </p:cNvSpPr>
          <p:nvPr/>
        </p:nvSpPr>
        <p:spPr bwMode="auto">
          <a:xfrm>
            <a:off x="6229350" y="3642652"/>
            <a:ext cx="2713810" cy="879609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“yes”,   leave the relevant item(s) and give the</a:t>
            </a:r>
          </a:p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name(s) of company / organization concerned. </a:t>
            </a:r>
          </a:p>
          <a:p>
            <a:pPr eaLnBrk="1" hangingPunct="1"/>
            <a:r>
              <a:rPr kumimoji="0" lang="en-US" altLang="ja-JP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(No need to disclose the amounts. )</a:t>
            </a:r>
            <a:endParaRPr kumimoji="0" lang="ja-JP" altLang="en-US" sz="1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-174391" y="154241"/>
            <a:ext cx="14253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ja-JP" altLang="en-US" sz="1350" b="1" dirty="0">
                <a:solidFill>
                  <a:schemeClr val="bg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Ｆｏｒｍ１</a:t>
            </a:r>
            <a:r>
              <a:rPr kumimoji="0" lang="en-US" altLang="ja-JP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-</a:t>
            </a:r>
            <a:r>
              <a:rPr kumimoji="0" lang="ja-JP" altLang="en-US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Ａ</a:t>
            </a:r>
            <a:endParaRPr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585212" y="100498"/>
            <a:ext cx="7071088" cy="64248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ts val="2100"/>
              </a:lnSpc>
            </a:pPr>
            <a:r>
              <a:rPr lang="en-US" altLang="ja-JP" sz="2400" b="1" dirty="0"/>
              <a:t>When there is financial relationship to be </a:t>
            </a:r>
            <a:r>
              <a:rPr lang="en-US" altLang="ja-JP" sz="2400" b="1" dirty="0" smtClean="0"/>
              <a:t>disclosed</a:t>
            </a:r>
          </a:p>
          <a:p>
            <a:pPr>
              <a:lnSpc>
                <a:spcPts val="2100"/>
              </a:lnSpc>
            </a:pPr>
            <a:r>
              <a:rPr lang="en-US" altLang="ja-JP" sz="2400" b="1" dirty="0" smtClean="0"/>
              <a:t> </a:t>
            </a:r>
            <a:r>
              <a:rPr lang="en-US" altLang="ja-JP" sz="2400" b="1" u="sng" dirty="0"/>
              <a:t>(within the previous 3 years) </a:t>
            </a:r>
            <a:endParaRPr lang="en-US" altLang="ja-JP" sz="2400" b="1" dirty="0">
              <a:latin typeface="Arial" panose="020B0604020202020204" pitchFamily="34" charset="0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0" y="621261"/>
            <a:ext cx="9191353" cy="2644254"/>
            <a:chOff x="-26534" y="664134"/>
            <a:chExt cx="9191353" cy="2644254"/>
          </a:xfrm>
        </p:grpSpPr>
        <p:sp>
          <p:nvSpPr>
            <p:cNvPr id="14" name="Rectangle 2"/>
            <p:cNvSpPr txBox="1">
              <a:spLocks noChangeArrowheads="1"/>
            </p:cNvSpPr>
            <p:nvPr/>
          </p:nvSpPr>
          <p:spPr>
            <a:xfrm>
              <a:off x="-5713" y="2801872"/>
              <a:ext cx="9149713" cy="506516"/>
            </a:xfrm>
            <a:prstGeom prst="rect">
              <a:avLst/>
            </a:prstGeom>
            <a:solidFill>
              <a:srgbClr val="000080"/>
            </a:solidFill>
            <a:ln>
              <a:noFill/>
              <a:miter lim="800000"/>
              <a:headEnd/>
              <a:tailEnd/>
            </a:ln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ja-JP" altLang="en-US" sz="4800" b="1" dirty="0" smtClean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     </a:t>
              </a:r>
              <a:endParaRPr lang="en-US" altLang="ja-JP" sz="2400" b="1" i="1" u="sng" dirty="0">
                <a:solidFill>
                  <a:srgbClr val="FFFF1F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endParaRPr>
            </a:p>
          </p:txBody>
        </p:sp>
        <p:grpSp>
          <p:nvGrpSpPr>
            <p:cNvPr id="3" name="グループ化 2"/>
            <p:cNvGrpSpPr/>
            <p:nvPr/>
          </p:nvGrpSpPr>
          <p:grpSpPr>
            <a:xfrm>
              <a:off x="-26534" y="664134"/>
              <a:ext cx="9191353" cy="2062648"/>
              <a:chOff x="0" y="794668"/>
              <a:chExt cx="9191353" cy="2062648"/>
            </a:xfrm>
          </p:grpSpPr>
          <p:sp>
            <p:nvSpPr>
              <p:cNvPr id="12" name="Rectangle 2"/>
              <p:cNvSpPr txBox="1">
                <a:spLocks noChangeArrowheads="1"/>
              </p:cNvSpPr>
              <p:nvPr/>
            </p:nvSpPr>
            <p:spPr>
              <a:xfrm>
                <a:off x="1250999" y="1162187"/>
                <a:ext cx="7739514" cy="1228258"/>
              </a:xfrm>
              <a:prstGeom prst="rect">
                <a:avLst/>
              </a:prstGeom>
              <a:noFill/>
              <a:ln>
                <a:noFill/>
                <a:miter lim="800000"/>
                <a:headEnd/>
                <a:tailEnd/>
              </a:ln>
            </p:spPr>
            <p:txBody>
              <a:bodyPr vert="horz" lIns="68580" tIns="34290" rIns="68580" bIns="34290" rtlCol="0" anchor="ctr">
                <a:normAutofit fontScale="75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ja-JP" sz="4900" b="1" dirty="0" smtClean="0">
                    <a:latin typeface="Arial" panose="020B0604020202020204" pitchFamily="34" charset="0"/>
                  </a:rPr>
                  <a:t>Japanese Society of </a:t>
                </a:r>
                <a:r>
                  <a:rPr lang="en-US" altLang="ja-JP" sz="4900" b="1" dirty="0" err="1" smtClean="0">
                    <a:latin typeface="Arial" panose="020B0604020202020204" pitchFamily="34" charset="0"/>
                  </a:rPr>
                  <a:t>Allergology</a:t>
                </a:r>
                <a:r>
                  <a:rPr lang="ja-JP" altLang="en-US" sz="4900" b="1" dirty="0" smtClean="0">
                    <a:latin typeface="Arial" panose="020B0604020202020204" pitchFamily="34" charset="0"/>
                  </a:rPr>
                  <a:t> </a:t>
                </a:r>
                <a:br>
                  <a:rPr lang="ja-JP" altLang="en-US" sz="4900" b="1" dirty="0" smtClean="0">
                    <a:latin typeface="Arial" panose="020B0604020202020204" pitchFamily="34" charset="0"/>
                  </a:rPr>
                </a:br>
                <a:r>
                  <a:rPr lang="en-US" altLang="ja-JP" sz="4900" b="1" dirty="0" smtClean="0">
                    <a:latin typeface="Arial" panose="020B0604020202020204" pitchFamily="34" charset="0"/>
                  </a:rPr>
                  <a:t>COI Disclosure</a:t>
                </a:r>
              </a:p>
            </p:txBody>
          </p:sp>
          <p:sp>
            <p:nvSpPr>
              <p:cNvPr id="8" name="Rectangle 2"/>
              <p:cNvSpPr txBox="1">
                <a:spLocks noChangeArrowheads="1"/>
              </p:cNvSpPr>
              <p:nvPr/>
            </p:nvSpPr>
            <p:spPr>
              <a:xfrm>
                <a:off x="826265" y="2237750"/>
                <a:ext cx="8365088" cy="619566"/>
              </a:xfrm>
              <a:prstGeom prst="rect">
                <a:avLst/>
              </a:prstGeom>
              <a:noFill/>
              <a:ln>
                <a:noFill/>
                <a:miter lim="800000"/>
                <a:headEnd/>
                <a:tailEnd/>
              </a:ln>
            </p:spPr>
            <p:txBody>
              <a:bodyPr vert="horz" lIns="68580" tIns="34290" rIns="68580" bIns="34290" rtlCol="0" anchor="ctr">
                <a:normAutofit fontScale="775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en-US" altLang="ja-JP" sz="2700" b="1" i="1" dirty="0" smtClean="0"/>
                  <a:t>Name of all presenters</a:t>
                </a:r>
                <a:r>
                  <a:rPr lang="ja-JP" altLang="en-US" sz="2700" b="1" i="1" dirty="0" smtClean="0"/>
                  <a:t>：</a:t>
                </a:r>
                <a:r>
                  <a:rPr lang="en-US" altLang="ja-JP" sz="2700" b="1" i="1" dirty="0" smtClean="0"/>
                  <a:t>Ichiro</a:t>
                </a:r>
                <a:r>
                  <a:rPr lang="ja-JP" altLang="en-US" sz="2700" b="1" i="1" dirty="0" smtClean="0"/>
                  <a:t> </a:t>
                </a:r>
                <a:r>
                  <a:rPr lang="en-US" altLang="ja-JP" sz="2700" b="1" i="1" dirty="0" smtClean="0"/>
                  <a:t>Tokyo, Jiro Kyoto, </a:t>
                </a:r>
                <a:r>
                  <a:rPr lang="ja-JP" altLang="en-US" sz="2700" b="1" i="1" dirty="0" smtClean="0"/>
                  <a:t>◎</a:t>
                </a:r>
                <a:r>
                  <a:rPr lang="en-US" altLang="ja-JP" sz="2700" b="1" i="1" dirty="0" err="1" smtClean="0"/>
                  <a:t>Sabro</a:t>
                </a:r>
                <a:r>
                  <a:rPr lang="en-US" altLang="ja-JP" sz="2700" b="1" i="1" dirty="0" smtClean="0"/>
                  <a:t> Osaka </a:t>
                </a:r>
              </a:p>
              <a:p>
                <a:pPr algn="ctr"/>
                <a:r>
                  <a:rPr lang="en-US" altLang="ja-JP" sz="2700" b="1" i="1" dirty="0" smtClean="0"/>
                  <a:t>                                                                                    </a:t>
                </a:r>
                <a:r>
                  <a:rPr lang="en-US" altLang="ja-JP" sz="2700" b="1" i="1" dirty="0"/>
                  <a:t>(</a:t>
                </a:r>
                <a:r>
                  <a:rPr lang="ja-JP" altLang="en-US" sz="2700" b="1" i="1" dirty="0"/>
                  <a:t>◎ </a:t>
                </a:r>
                <a:r>
                  <a:rPr lang="en-US" altLang="ja-JP" sz="2700" b="1" i="1" dirty="0"/>
                  <a:t>Corresponding author)</a:t>
                </a:r>
                <a:endParaRPr lang="en-US" altLang="ja-JP" sz="2700" b="1" i="1" dirty="0">
                  <a:ea typeface="ＭＳ Ｐゴシック" panose="020B0600070205080204" pitchFamily="50" charset="-128"/>
                </a:endParaRPr>
              </a:p>
            </p:txBody>
          </p:sp>
          <p:sp>
            <p:nvSpPr>
              <p:cNvPr id="13" name="Rectangle 2"/>
              <p:cNvSpPr txBox="1">
                <a:spLocks noChangeArrowheads="1"/>
              </p:cNvSpPr>
              <p:nvPr/>
            </p:nvSpPr>
            <p:spPr>
              <a:xfrm>
                <a:off x="0" y="794668"/>
                <a:ext cx="9149713" cy="475920"/>
              </a:xfrm>
              <a:prstGeom prst="rect">
                <a:avLst/>
              </a:prstGeom>
              <a:solidFill>
                <a:srgbClr val="000080"/>
              </a:solidFill>
              <a:ln>
                <a:noFill/>
                <a:miter lim="800000"/>
                <a:headEnd/>
                <a:tailEnd/>
              </a:ln>
            </p:spPr>
            <p:txBody>
              <a:bodyPr vert="horz" lIns="91440" tIns="45720" rIns="91440" bIns="45720" rtlCol="0" anchor="ctr">
                <a:normAutofit fontScale="70000" lnSpcReduction="2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kumimoji="1"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/>
                <a:r>
                  <a:rPr lang="ja-JP" altLang="en-US" sz="4800" b="1" dirty="0" smtClean="0">
                    <a:solidFill>
                      <a:schemeClr val="bg1"/>
                    </a:solidFill>
                    <a:latin typeface="ＭＳ Ｐゴシック" panose="020B0600070205080204" pitchFamily="50" charset="-128"/>
                    <a:ea typeface="ＭＳ Ｐゴシック" panose="020B0600070205080204" pitchFamily="50" charset="-128"/>
                  </a:rPr>
                  <a:t>     </a:t>
                </a:r>
                <a:endParaRPr lang="en-US" altLang="ja-JP" sz="2400" b="1" i="1" u="sng" dirty="0">
                  <a:solidFill>
                    <a:srgbClr val="FFFF1F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endParaRPr>
              </a:p>
            </p:txBody>
          </p:sp>
          <p:pic>
            <p:nvPicPr>
              <p:cNvPr id="15" name="図 14" descr="C:\Users\y.mine\Desktop\ロゴ\ロゴblue_l - コピー.gif"/>
              <p:cNvPicPr/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03" y="1294322"/>
                <a:ext cx="1405398" cy="1424513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2849152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783</TotalTime>
  <Words>702</Words>
  <Application>Microsoft Office PowerPoint</Application>
  <PresentationFormat>画面に合わせる (4:3)</PresentationFormat>
  <Paragraphs>62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3" baseType="lpstr">
      <vt:lpstr>HGP創英角ｺﾞｼｯｸUB</vt:lpstr>
      <vt:lpstr>ＭＳ Ｐゴシック</vt:lpstr>
      <vt:lpstr>ＭＳ ゴシック</vt:lpstr>
      <vt:lpstr>游ゴシック</vt:lpstr>
      <vt:lpstr>游ゴシック Light</vt:lpstr>
      <vt:lpstr>Arial</vt:lpstr>
      <vt:lpstr>Calibri</vt:lpstr>
      <vt:lpstr>Calibri Light</vt:lpstr>
      <vt:lpstr>Office テーマ</vt:lpstr>
      <vt:lpstr>日本アレルギー学会 ＣＯ Ｉ 開示 　 </vt:lpstr>
      <vt:lpstr>日本アレルギー学会 ＣＯ Ｉ 開示</vt:lpstr>
      <vt:lpstr>Japanese Society of Allergology  COI Disclosure 　　　　　　　　　　　　　　　　　　　　　　　　　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平成27年4月より改訂</dc:title>
  <dc:creator>saburo sone</dc:creator>
  <cp:lastModifiedBy>y.mine</cp:lastModifiedBy>
  <cp:revision>56</cp:revision>
  <cp:lastPrinted>2016-02-29T06:43:51Z</cp:lastPrinted>
  <dcterms:created xsi:type="dcterms:W3CDTF">2015-03-14T19:59:31Z</dcterms:created>
  <dcterms:modified xsi:type="dcterms:W3CDTF">2020-07-21T06:37:42Z</dcterms:modified>
</cp:coreProperties>
</file>