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1" r:id="rId2"/>
    <p:sldId id="262" r:id="rId3"/>
  </p:sldIdLst>
  <p:sldSz cx="9144000" cy="6858000" type="screen4x3"/>
  <p:notesSz cx="10234613" cy="7099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082FE002-D7F8-4ED0-A051-CF1C60D5967C}">
          <p14:sldIdLst>
            <p14:sldId id="261"/>
            <p14:sldId id="2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.mine" initials="y" lastIdx="0" clrIdx="0">
    <p:extLst>
      <p:ext uri="{19B8F6BF-5375-455C-9EA6-DF929625EA0E}">
        <p15:presenceInfo xmlns:p15="http://schemas.microsoft.com/office/powerpoint/2012/main" userId="y.min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24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435883" cy="356393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796318" y="1"/>
            <a:ext cx="4435882" cy="356393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r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" y="6742908"/>
            <a:ext cx="4435883" cy="356393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796318" y="6742908"/>
            <a:ext cx="4435882" cy="356393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r">
              <a:defRPr sz="1300"/>
            </a:lvl1pPr>
          </a:lstStyle>
          <a:p>
            <a:fld id="{DE9071CA-8141-4119-BCE5-BAECC45747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310210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5000" cy="356198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797245" y="0"/>
            <a:ext cx="4435000" cy="356198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r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521075" y="887413"/>
            <a:ext cx="3192463" cy="2395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63" tIns="47732" rIns="95463" bIns="4773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023462" y="3416539"/>
            <a:ext cx="8187690" cy="2795350"/>
          </a:xfrm>
          <a:prstGeom prst="rect">
            <a:avLst/>
          </a:prstGeom>
        </p:spPr>
        <p:txBody>
          <a:bodyPr vert="horz" lIns="95463" tIns="47732" rIns="95463" bIns="4773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6743105"/>
            <a:ext cx="4435000" cy="356197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797245" y="6743105"/>
            <a:ext cx="4435000" cy="356197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r">
              <a:defRPr sz="1300"/>
            </a:lvl1pPr>
          </a:lstStyle>
          <a:p>
            <a:fld id="{3242C3DD-E46B-46CC-BCE1-98FCBC279B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955913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521075" y="887413"/>
            <a:ext cx="3192463" cy="239553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3292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521075" y="887413"/>
            <a:ext cx="3192463" cy="239553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dirty="0"/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9618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1608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1731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1331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560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7000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9645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8922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6736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0749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3741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6013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00CBC-DBEC-48AA-88CE-7E1D99A40769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0766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505672" y="2000227"/>
            <a:ext cx="7147585" cy="1164911"/>
          </a:xfrm>
          <a:noFill/>
          <a:ln>
            <a:noFill/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algn="ctr"/>
            <a:r>
              <a:rPr lang="en-US" altLang="ja-JP" sz="4800" b="1" dirty="0">
                <a:latin typeface="Arial" panose="020B0604020202020204" pitchFamily="34" charset="0"/>
              </a:rPr>
              <a:t>Japanese Society of </a:t>
            </a:r>
            <a:r>
              <a:rPr lang="en-US" altLang="ja-JP" sz="4800" b="1" dirty="0" err="1">
                <a:latin typeface="Arial" panose="020B0604020202020204" pitchFamily="34" charset="0"/>
              </a:rPr>
              <a:t>Allergology</a:t>
            </a:r>
            <a:r>
              <a:rPr lang="ja-JP" altLang="en-US" sz="4800" b="1" dirty="0">
                <a:latin typeface="Arial" panose="020B0604020202020204" pitchFamily="34" charset="0"/>
              </a:rPr>
              <a:t> </a:t>
            </a:r>
            <a:br>
              <a:rPr lang="ja-JP" altLang="en-US" sz="4800" b="1" dirty="0">
                <a:latin typeface="Arial" panose="020B0604020202020204" pitchFamily="34" charset="0"/>
              </a:rPr>
            </a:br>
            <a:r>
              <a:rPr lang="en-US" altLang="ja-JP" sz="4800" b="1" dirty="0">
                <a:latin typeface="Arial" panose="020B0604020202020204" pitchFamily="34" charset="0"/>
              </a:rPr>
              <a:t>COI Disclosure</a:t>
            </a:r>
            <a:br>
              <a:rPr lang="ja-JP" altLang="en-US" sz="4800" b="1" dirty="0">
                <a:latin typeface="Arial" panose="020B0604020202020204" pitchFamily="34" charset="0"/>
              </a:rPr>
            </a:br>
            <a:r>
              <a:rPr lang="ja-JP" altLang="en-US" sz="4050" b="1" dirty="0">
                <a:latin typeface="Arial" panose="020B0604020202020204" pitchFamily="34" charset="0"/>
              </a:rPr>
              <a:t>　</a:t>
            </a:r>
            <a:r>
              <a:rPr lang="ja-JP" altLang="en-US" sz="27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　　　　　　　　　　　　　　　　</a:t>
            </a:r>
            <a:endParaRPr lang="en-US" altLang="ja-JP" sz="2700" b="1" i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-103282" y="105425"/>
            <a:ext cx="14638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ja-JP" altLang="en-US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0" lang="ja-JP" altLang="en-US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Ｆｏｒｍ１</a:t>
            </a:r>
            <a:r>
              <a:rPr kumimoji="0" lang="en-US" altLang="ja-JP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-</a:t>
            </a:r>
            <a:r>
              <a:rPr kumimoji="0" lang="ja-JP" altLang="en-US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Ａ</a:t>
            </a:r>
            <a:endParaRPr lang="ja-JP" alt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28650" y="4770265"/>
            <a:ext cx="7886700" cy="1243679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ja-JP" altLang="en-US" sz="21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en-US" altLang="ja-JP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There are no enterprises, etc. with which there is a COI relationship to be disclosed pertaining to the topic presentation.</a:t>
            </a:r>
            <a:endParaRPr lang="en-US" altLang="ja-JP" b="1" i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ja-JP" sz="21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en-US" altLang="ja-JP" sz="525" b="1" i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ja-JP" sz="21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632858" y="168681"/>
            <a:ext cx="7393577" cy="64248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altLang="ja-JP" sz="2400" b="1" dirty="0"/>
              <a:t>When there is no financial relationship to be disclosed</a:t>
            </a:r>
          </a:p>
          <a:p>
            <a:pPr>
              <a:lnSpc>
                <a:spcPts val="2100"/>
              </a:lnSpc>
            </a:pPr>
            <a:r>
              <a:rPr lang="en-US" altLang="ja-JP" sz="2400" b="1" dirty="0"/>
              <a:t> </a:t>
            </a:r>
            <a:r>
              <a:rPr lang="en-US" altLang="ja-JP" sz="2400" b="1" u="sng" dirty="0"/>
              <a:t>(within the previous 3</a:t>
            </a:r>
            <a:r>
              <a:rPr lang="ja-JP" altLang="en-US" sz="2400" b="1" u="sng" dirty="0"/>
              <a:t> </a:t>
            </a:r>
            <a:r>
              <a:rPr lang="en-US" altLang="ja-JP" sz="2400" b="1" u="sng" dirty="0"/>
              <a:t>years)</a:t>
            </a:r>
            <a:endParaRPr lang="en-US" altLang="ja-JP" sz="2400" b="1" dirty="0">
              <a:latin typeface="Arial" panose="020B0604020202020204" pitchFamily="34" charset="0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63583" y="3038618"/>
            <a:ext cx="9235755" cy="705080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4050" b="1" dirty="0">
                <a:latin typeface="Arial" panose="020B0604020202020204" pitchFamily="34" charset="0"/>
              </a:rPr>
              <a:t>　</a:t>
            </a:r>
            <a:r>
              <a:rPr lang="en-US" altLang="ja-JP" sz="27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Name of all presenters</a:t>
            </a:r>
            <a:r>
              <a:rPr lang="ja-JP" altLang="en-US" sz="27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</a:t>
            </a:r>
            <a:r>
              <a:rPr lang="en-US" altLang="ja-JP" sz="27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Ichiro</a:t>
            </a:r>
            <a:r>
              <a:rPr lang="ja-JP" altLang="en-US" sz="27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en-US" altLang="ja-JP" sz="27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Tokyo, Jiro Kyoto, </a:t>
            </a:r>
            <a:r>
              <a:rPr lang="ja-JP" altLang="en-US" sz="27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◎</a:t>
            </a:r>
            <a:r>
              <a:rPr lang="en-US" altLang="ja-JP" sz="2700" b="1" i="1" dirty="0" err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Sabro</a:t>
            </a:r>
            <a:r>
              <a:rPr lang="en-US" altLang="ja-JP" sz="27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Osaka</a:t>
            </a:r>
          </a:p>
          <a:p>
            <a:pPr algn="ctr"/>
            <a:r>
              <a:rPr lang="ja-JP" altLang="en-US" sz="27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　　　　　　　　　　　　　　　　　　　　</a:t>
            </a:r>
            <a:r>
              <a:rPr lang="en-US" altLang="ja-JP" sz="27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(</a:t>
            </a:r>
            <a:r>
              <a:rPr lang="ja-JP" altLang="en-US" sz="27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◎ </a:t>
            </a:r>
            <a:r>
              <a:rPr lang="en-US" altLang="ja-JP" sz="27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Corresponding author)</a:t>
            </a:r>
          </a:p>
        </p:txBody>
      </p:sp>
      <p:grpSp>
        <p:nvGrpSpPr>
          <p:cNvPr id="13" name="グループ化 12"/>
          <p:cNvGrpSpPr/>
          <p:nvPr/>
        </p:nvGrpSpPr>
        <p:grpSpPr>
          <a:xfrm>
            <a:off x="0" y="938994"/>
            <a:ext cx="9144000" cy="3317987"/>
            <a:chOff x="0" y="938995"/>
            <a:chExt cx="9144000" cy="3317987"/>
          </a:xfrm>
        </p:grpSpPr>
        <p:sp>
          <p:nvSpPr>
            <p:cNvPr id="9" name="Rectangle 2"/>
            <p:cNvSpPr txBox="1">
              <a:spLocks noChangeArrowheads="1"/>
            </p:cNvSpPr>
            <p:nvPr/>
          </p:nvSpPr>
          <p:spPr>
            <a:xfrm>
              <a:off x="0" y="3751488"/>
              <a:ext cx="9144000" cy="505494"/>
            </a:xfrm>
            <a:prstGeom prst="rect">
              <a:avLst/>
            </a:prstGeom>
            <a:solidFill>
              <a:srgbClr val="000080"/>
            </a:solidFill>
            <a:ln>
              <a:noFill/>
              <a:miter lim="800000"/>
              <a:headEnd/>
              <a:tailEnd/>
            </a:ln>
          </p:spPr>
          <p:txBody>
            <a:bodyPr vert="horz" lIns="91440" tIns="45720" rIns="91440" bIns="45720" rtlCol="0" anchor="ctr">
              <a:normAutofit fontScale="77500" lnSpcReduction="20000"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ja-JP" altLang="en-US" sz="48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    </a:t>
              </a:r>
              <a:endParaRPr lang="en-US" altLang="ja-JP" sz="2400" b="1" i="1" u="sng" dirty="0">
                <a:solidFill>
                  <a:srgbClr val="FFFF1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grpSp>
          <p:nvGrpSpPr>
            <p:cNvPr id="2" name="グループ化 1"/>
            <p:cNvGrpSpPr/>
            <p:nvPr/>
          </p:nvGrpSpPr>
          <p:grpSpPr>
            <a:xfrm>
              <a:off x="0" y="938995"/>
              <a:ext cx="9144000" cy="2029366"/>
              <a:chOff x="0" y="918811"/>
              <a:chExt cx="9144000" cy="2029366"/>
            </a:xfrm>
          </p:grpSpPr>
          <p:sp>
            <p:nvSpPr>
              <p:cNvPr id="7" name="Rectangle 2"/>
              <p:cNvSpPr txBox="1">
                <a:spLocks noChangeArrowheads="1"/>
              </p:cNvSpPr>
              <p:nvPr/>
            </p:nvSpPr>
            <p:spPr>
              <a:xfrm>
                <a:off x="0" y="918811"/>
                <a:ext cx="9144000" cy="514413"/>
              </a:xfrm>
              <a:prstGeom prst="rect">
                <a:avLst/>
              </a:prstGeom>
              <a:solidFill>
                <a:srgbClr val="000080"/>
              </a:solidFill>
              <a:ln>
                <a:noFill/>
                <a:miter lim="800000"/>
                <a:headEnd/>
                <a:tailEnd/>
              </a:ln>
            </p:spPr>
            <p:txBody>
              <a:bodyPr vert="horz" lIns="91440" tIns="45720" rIns="91440" bIns="45720" rtlCol="0" anchor="ctr">
                <a:normAutofit fontScale="77500" lnSpcReduction="20000"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kumimoji="1"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algn="ctr"/>
                <a:r>
                  <a:rPr lang="ja-JP" altLang="en-US" sz="4800" b="1" dirty="0">
                    <a:solidFill>
                      <a:schemeClr val="bg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     </a:t>
                </a:r>
                <a:endParaRPr lang="en-US" altLang="ja-JP" sz="2400" b="1" i="1" u="sng" dirty="0">
                  <a:solidFill>
                    <a:srgbClr val="FFFF1F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pic>
            <p:nvPicPr>
              <p:cNvPr id="11" name="図 10" descr="C:\Users\y.mine\Desktop\ロゴ\ロゴblue_l - コピー.gif"/>
              <p:cNvPicPr/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274" y="1523664"/>
                <a:ext cx="1405398" cy="1424513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  <p:extLst>
      <p:ext uri="{BB962C8B-B14F-4D97-AF65-F5344CB8AC3E}">
        <p14:creationId xmlns:p14="http://schemas.microsoft.com/office/powerpoint/2010/main" val="2363613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6181997" y="3590966"/>
            <a:ext cx="2808516" cy="141210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ja-JP" altLang="en-US" sz="135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47354" y="3363203"/>
            <a:ext cx="8895806" cy="3544823"/>
          </a:xfrm>
          <a:prstGeom prst="rect">
            <a:avLst/>
          </a:prstGeom>
        </p:spPr>
        <p:txBody>
          <a:bodyPr vert="horz" lIns="68580" tIns="34290" rIns="68580" bIns="3429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buNone/>
              <a:defRPr/>
            </a:pPr>
            <a:r>
              <a:rPr lang="en-US" altLang="ja-JP" sz="1900" b="1" dirty="0">
                <a:latin typeface="Arial" charset="0"/>
                <a:ea typeface="ＭＳ Ｐゴシック" charset="-128"/>
              </a:rPr>
              <a:t>Enterprises, etc. with which there is a COI relationship to be disclosed pertaining to the topic presentation:</a:t>
            </a: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latin typeface="Arial" charset="0"/>
                <a:ea typeface="ＭＳ Ｐゴシック" charset="-128"/>
              </a:rPr>
              <a:t>(1</a:t>
            </a: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)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Employment/Leadership position/Advisory role </a:t>
            </a:r>
            <a:r>
              <a:rPr lang="ja-JP" altLang="en-US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	</a:t>
            </a: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(2)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Stock ownership or options </a:t>
            </a:r>
            <a:r>
              <a:rPr lang="ja-JP" altLang="en-US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altLang="ja-JP" sz="1900" b="1" dirty="0">
                <a:latin typeface="Arial" charset="0"/>
                <a:ea typeface="ＭＳ Ｐゴシック" charset="-128"/>
              </a:rPr>
              <a:t>	</a:t>
            </a: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latin typeface="Arial" charset="0"/>
                <a:ea typeface="ＭＳ Ｐゴシック" charset="-128"/>
              </a:rPr>
              <a:t>(3)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Patent royalties/licensing fees</a:t>
            </a:r>
            <a:r>
              <a:rPr lang="ja-JP" altLang="en-US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	</a:t>
            </a: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(4)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Honoraria (e.g. lecture fees) </a:t>
            </a:r>
            <a:r>
              <a:rPr lang="ja-JP" altLang="en-US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	</a:t>
            </a: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(5)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Fees for promotional materials (e.g. manuscript fee) </a:t>
            </a:r>
            <a:r>
              <a:rPr lang="ja-JP" altLang="en-US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	</a:t>
            </a: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(6) </a:t>
            </a:r>
            <a:r>
              <a:rPr lang="ja-JP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Research funding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ja-JP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(clinical trial, contract and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ja-JP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collaborative researches)</a:t>
            </a:r>
            <a:r>
              <a:rPr lang="ja-JP" alt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：</a:t>
            </a:r>
            <a:endParaRPr lang="en-US" altLang="ja-JP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(7) </a:t>
            </a:r>
            <a:r>
              <a:rPr lang="ja-JP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Scholarship donation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ja-JP" altLang="en-US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altLang="ja-JP" sz="1900" b="1" dirty="0">
                <a:solidFill>
                  <a:srgbClr val="FF0000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XYZ Pharmaceuticals </a:t>
            </a: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(8)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Donated fund laboratory </a:t>
            </a:r>
            <a:r>
              <a:rPr lang="ja-JP" altLang="en-US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altLang="ja-JP" sz="1900" b="1" dirty="0">
                <a:solidFill>
                  <a:srgbClr val="FF0000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Yes</a:t>
            </a:r>
            <a:r>
              <a:rPr lang="ja-JP" altLang="en-US" sz="1900" b="1" dirty="0">
                <a:solidFill>
                  <a:srgbClr val="FF0000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 </a:t>
            </a:r>
            <a:r>
              <a:rPr lang="en-US" altLang="ja-JP" sz="1900" b="1" dirty="0">
                <a:solidFill>
                  <a:srgbClr val="FF0000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(XYZ Pharmaceuticals)</a:t>
            </a: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(9)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Others</a:t>
            </a:r>
            <a:r>
              <a:rPr lang="ja-JP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(e.g. trips, travel, or gifts, which are not related to research) </a:t>
            </a:r>
            <a:r>
              <a:rPr lang="ja-JP" altLang="en-US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altLang="ja-JP" sz="1900" b="1" dirty="0">
                <a:solidFill>
                  <a:srgbClr val="FF0000"/>
                </a:solidFill>
                <a:latin typeface="Arial" charset="0"/>
                <a:ea typeface="ＭＳ Ｐゴシック" charset="-128"/>
              </a:rPr>
              <a:t>No</a:t>
            </a:r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altLang="ja-JP" sz="1350" b="1" dirty="0">
              <a:latin typeface="Arial" charset="0"/>
              <a:ea typeface="ＭＳ Ｐゴシック" charset="-128"/>
            </a:endParaRPr>
          </a:p>
        </p:txBody>
      </p:sp>
      <p:sp>
        <p:nvSpPr>
          <p:cNvPr id="11" name="正方形/長方形 5"/>
          <p:cNvSpPr>
            <a:spLocks noChangeArrowheads="1"/>
          </p:cNvSpPr>
          <p:nvPr/>
        </p:nvSpPr>
        <p:spPr bwMode="auto">
          <a:xfrm>
            <a:off x="6229350" y="3642652"/>
            <a:ext cx="2713810" cy="879609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kumimoji="0" lang="en-US" altLang="ja-JP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“yes”,   leave the relevant item(s) and give the</a:t>
            </a:r>
          </a:p>
          <a:p>
            <a:pPr eaLnBrk="1" hangingPunct="1"/>
            <a:r>
              <a:rPr kumimoji="0" lang="en-US" altLang="ja-JP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name(s) of company / organization concerned. </a:t>
            </a:r>
          </a:p>
          <a:p>
            <a:pPr eaLnBrk="1" hangingPunct="1"/>
            <a:r>
              <a:rPr kumimoji="0" lang="en-US" altLang="ja-JP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(No need to disclose the amounts. )</a:t>
            </a:r>
            <a:endParaRPr kumimoji="0" lang="ja-JP" altLang="en-US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-174391" y="154241"/>
            <a:ext cx="14253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ja-JP" altLang="en-US" sz="135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0" lang="ja-JP" altLang="en-US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Ｆｏｒｍ１</a:t>
            </a:r>
            <a:r>
              <a:rPr kumimoji="0" lang="en-US" altLang="ja-JP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-</a:t>
            </a:r>
            <a:r>
              <a:rPr kumimoji="0" lang="ja-JP" altLang="en-US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Ａ</a:t>
            </a:r>
            <a:endParaRPr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585212" y="100498"/>
            <a:ext cx="7071088" cy="64248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altLang="ja-JP" sz="2400" b="1" dirty="0"/>
              <a:t>When there is financial relationship to be disclosed</a:t>
            </a:r>
          </a:p>
          <a:p>
            <a:pPr>
              <a:lnSpc>
                <a:spcPts val="2100"/>
              </a:lnSpc>
            </a:pPr>
            <a:r>
              <a:rPr lang="en-US" altLang="ja-JP" sz="2400" b="1" dirty="0"/>
              <a:t> </a:t>
            </a:r>
            <a:r>
              <a:rPr lang="en-US" altLang="ja-JP" sz="2400" b="1" u="sng" dirty="0"/>
              <a:t>(within the previous 3 years) </a:t>
            </a:r>
            <a:endParaRPr lang="en-US" altLang="ja-JP" sz="2400" b="1" dirty="0">
              <a:latin typeface="Arial" panose="020B0604020202020204" pitchFamily="34" charset="0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0" y="621261"/>
            <a:ext cx="9191353" cy="2644254"/>
            <a:chOff x="-26534" y="664134"/>
            <a:chExt cx="9191353" cy="2644254"/>
          </a:xfrm>
        </p:grpSpPr>
        <p:sp>
          <p:nvSpPr>
            <p:cNvPr id="14" name="Rectangle 2"/>
            <p:cNvSpPr txBox="1">
              <a:spLocks noChangeArrowheads="1"/>
            </p:cNvSpPr>
            <p:nvPr/>
          </p:nvSpPr>
          <p:spPr>
            <a:xfrm>
              <a:off x="-5713" y="2801872"/>
              <a:ext cx="9149713" cy="506516"/>
            </a:xfrm>
            <a:prstGeom prst="rect">
              <a:avLst/>
            </a:prstGeom>
            <a:solidFill>
              <a:srgbClr val="000080"/>
            </a:solidFill>
            <a:ln>
              <a:noFill/>
              <a:miter lim="800000"/>
              <a:headEnd/>
              <a:tailEnd/>
            </a:ln>
          </p:spPr>
          <p:txBody>
            <a:bodyPr vert="horz" lIns="91440" tIns="45720" rIns="91440" bIns="45720" rtlCol="0" anchor="ctr">
              <a:normAutofit fontScale="77500" lnSpcReduction="20000"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ja-JP" altLang="en-US" sz="48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    </a:t>
              </a:r>
              <a:endParaRPr lang="en-US" altLang="ja-JP" sz="2400" b="1" i="1" u="sng" dirty="0">
                <a:solidFill>
                  <a:srgbClr val="FFFF1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grpSp>
          <p:nvGrpSpPr>
            <p:cNvPr id="3" name="グループ化 2"/>
            <p:cNvGrpSpPr/>
            <p:nvPr/>
          </p:nvGrpSpPr>
          <p:grpSpPr>
            <a:xfrm>
              <a:off x="-26534" y="664134"/>
              <a:ext cx="9191353" cy="2062648"/>
              <a:chOff x="0" y="794668"/>
              <a:chExt cx="9191353" cy="2062648"/>
            </a:xfrm>
          </p:grpSpPr>
          <p:sp>
            <p:nvSpPr>
              <p:cNvPr id="12" name="Rectangle 2"/>
              <p:cNvSpPr txBox="1">
                <a:spLocks noChangeArrowheads="1"/>
              </p:cNvSpPr>
              <p:nvPr/>
            </p:nvSpPr>
            <p:spPr>
              <a:xfrm>
                <a:off x="1250999" y="1162187"/>
                <a:ext cx="7739514" cy="1228258"/>
              </a:xfrm>
              <a:prstGeom prst="rect">
                <a:avLst/>
              </a:prstGeom>
              <a:noFill/>
              <a:ln>
                <a:noFill/>
                <a:miter lim="800000"/>
                <a:headEnd/>
                <a:tailEnd/>
              </a:ln>
            </p:spPr>
            <p:txBody>
              <a:bodyPr vert="horz" lIns="68580" tIns="34290" rIns="68580" bIns="34290" rtlCol="0" anchor="ctr">
                <a:normAutofit fontScale="75000" lnSpcReduction="20000"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kumimoji="1"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algn="ctr"/>
                <a:r>
                  <a:rPr lang="en-US" altLang="ja-JP" sz="4900" b="1" dirty="0">
                    <a:latin typeface="Arial" panose="020B0604020202020204" pitchFamily="34" charset="0"/>
                  </a:rPr>
                  <a:t>Japanese Society of </a:t>
                </a:r>
                <a:r>
                  <a:rPr lang="en-US" altLang="ja-JP" sz="4900" b="1" dirty="0" err="1">
                    <a:latin typeface="Arial" panose="020B0604020202020204" pitchFamily="34" charset="0"/>
                  </a:rPr>
                  <a:t>Allergology</a:t>
                </a:r>
                <a:r>
                  <a:rPr lang="ja-JP" altLang="en-US" sz="4900" b="1" dirty="0">
                    <a:latin typeface="Arial" panose="020B0604020202020204" pitchFamily="34" charset="0"/>
                  </a:rPr>
                  <a:t> </a:t>
                </a:r>
                <a:br>
                  <a:rPr lang="ja-JP" altLang="en-US" sz="4900" b="1" dirty="0">
                    <a:latin typeface="Arial" panose="020B0604020202020204" pitchFamily="34" charset="0"/>
                  </a:rPr>
                </a:br>
                <a:r>
                  <a:rPr lang="en-US" altLang="ja-JP" sz="4900" b="1" dirty="0">
                    <a:latin typeface="Arial" panose="020B0604020202020204" pitchFamily="34" charset="0"/>
                  </a:rPr>
                  <a:t>COI Disclosure</a:t>
                </a:r>
              </a:p>
            </p:txBody>
          </p:sp>
          <p:sp>
            <p:nvSpPr>
              <p:cNvPr id="8" name="Rectangle 2"/>
              <p:cNvSpPr txBox="1">
                <a:spLocks noChangeArrowheads="1"/>
              </p:cNvSpPr>
              <p:nvPr/>
            </p:nvSpPr>
            <p:spPr>
              <a:xfrm>
                <a:off x="826265" y="2237750"/>
                <a:ext cx="8365088" cy="619566"/>
              </a:xfrm>
              <a:prstGeom prst="rect">
                <a:avLst/>
              </a:prstGeom>
              <a:noFill/>
              <a:ln>
                <a:noFill/>
                <a:miter lim="800000"/>
                <a:headEnd/>
                <a:tailEnd/>
              </a:ln>
            </p:spPr>
            <p:txBody>
              <a:bodyPr vert="horz" lIns="68580" tIns="34290" rIns="68580" bIns="34290" rtlCol="0" anchor="ctr">
                <a:normAutofit fontScale="77500" lnSpcReduction="20000"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kumimoji="1"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algn="ctr"/>
                <a:r>
                  <a:rPr lang="en-US" altLang="ja-JP" sz="2700" b="1" i="1" dirty="0"/>
                  <a:t>Name of all presenters</a:t>
                </a:r>
                <a:r>
                  <a:rPr lang="ja-JP" altLang="en-US" sz="2700" b="1" i="1" dirty="0"/>
                  <a:t>：</a:t>
                </a:r>
                <a:r>
                  <a:rPr lang="en-US" altLang="ja-JP" sz="2700" b="1" i="1" dirty="0"/>
                  <a:t>Ichiro</a:t>
                </a:r>
                <a:r>
                  <a:rPr lang="ja-JP" altLang="en-US" sz="2700" b="1" i="1" dirty="0"/>
                  <a:t> </a:t>
                </a:r>
                <a:r>
                  <a:rPr lang="en-US" altLang="ja-JP" sz="2700" b="1" i="1" dirty="0"/>
                  <a:t>Tokyo, Jiro Kyoto, </a:t>
                </a:r>
                <a:r>
                  <a:rPr lang="ja-JP" altLang="en-US" sz="2700" b="1" i="1" dirty="0"/>
                  <a:t>◎</a:t>
                </a:r>
                <a:r>
                  <a:rPr lang="en-US" altLang="ja-JP" sz="2700" b="1" i="1" dirty="0" err="1"/>
                  <a:t>Sabro</a:t>
                </a:r>
                <a:r>
                  <a:rPr lang="en-US" altLang="ja-JP" sz="2700" b="1" i="1" dirty="0"/>
                  <a:t> Osaka </a:t>
                </a:r>
              </a:p>
              <a:p>
                <a:pPr algn="ctr"/>
                <a:r>
                  <a:rPr lang="en-US" altLang="ja-JP" sz="2700" b="1" i="1" dirty="0"/>
                  <a:t>                                                                                    (</a:t>
                </a:r>
                <a:r>
                  <a:rPr lang="ja-JP" altLang="en-US" sz="2700" b="1" i="1" dirty="0"/>
                  <a:t>◎ </a:t>
                </a:r>
                <a:r>
                  <a:rPr lang="en-US" altLang="ja-JP" sz="2700" b="1" i="1" dirty="0"/>
                  <a:t>Corresponding author)</a:t>
                </a:r>
                <a:endParaRPr lang="en-US" altLang="ja-JP" sz="2700" b="1" i="1" dirty="0">
                  <a:ea typeface="ＭＳ Ｐゴシック" panose="020B0600070205080204" pitchFamily="50" charset="-128"/>
                </a:endParaRPr>
              </a:p>
            </p:txBody>
          </p:sp>
          <p:sp>
            <p:nvSpPr>
              <p:cNvPr id="13" name="Rectangle 2"/>
              <p:cNvSpPr txBox="1">
                <a:spLocks noChangeArrowheads="1"/>
              </p:cNvSpPr>
              <p:nvPr/>
            </p:nvSpPr>
            <p:spPr>
              <a:xfrm>
                <a:off x="0" y="794668"/>
                <a:ext cx="9149713" cy="475920"/>
              </a:xfrm>
              <a:prstGeom prst="rect">
                <a:avLst/>
              </a:prstGeom>
              <a:solidFill>
                <a:srgbClr val="000080"/>
              </a:solidFill>
              <a:ln>
                <a:noFill/>
                <a:miter lim="800000"/>
                <a:headEnd/>
                <a:tailEnd/>
              </a:ln>
            </p:spPr>
            <p:txBody>
              <a:bodyPr vert="horz" lIns="91440" tIns="45720" rIns="91440" bIns="45720" rtlCol="0" anchor="ctr">
                <a:normAutofit fontScale="70000" lnSpcReduction="20000"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kumimoji="1"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algn="ctr"/>
                <a:r>
                  <a:rPr lang="ja-JP" altLang="en-US" sz="4800" b="1" dirty="0">
                    <a:solidFill>
                      <a:schemeClr val="bg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     </a:t>
                </a:r>
                <a:endParaRPr lang="en-US" altLang="ja-JP" sz="2400" b="1" i="1" u="sng" dirty="0">
                  <a:solidFill>
                    <a:srgbClr val="FFFF1F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pic>
            <p:nvPicPr>
              <p:cNvPr id="15" name="図 14" descr="C:\Users\y.mine\Desktop\ロゴ\ロゴblue_l - コピー.gif"/>
              <p:cNvPicPr/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303" y="1294322"/>
                <a:ext cx="1405398" cy="1424513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  <p:extLst>
      <p:ext uri="{BB962C8B-B14F-4D97-AF65-F5344CB8AC3E}">
        <p14:creationId xmlns:p14="http://schemas.microsoft.com/office/powerpoint/2010/main" val="28491520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783</TotalTime>
  <Words>301</Words>
  <Application>Microsoft Office PowerPoint</Application>
  <PresentationFormat>画面に合わせる (4:3)</PresentationFormat>
  <Paragraphs>31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HGP創英角ｺﾞｼｯｸUB</vt:lpstr>
      <vt:lpstr>ＭＳ Ｐゴシック</vt:lpstr>
      <vt:lpstr>Arial</vt:lpstr>
      <vt:lpstr>Calibri</vt:lpstr>
      <vt:lpstr>Calibri Light</vt:lpstr>
      <vt:lpstr>Office テーマ</vt:lpstr>
      <vt:lpstr>Japanese Society of Allergology  COI Disclosure 　　　　　　　　　　　　　　　　　　　　　　　　　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平成27年4月より改訂</dc:title>
  <dc:creator>saburo sone</dc:creator>
  <cp:lastModifiedBy>由美子 下條</cp:lastModifiedBy>
  <cp:revision>57</cp:revision>
  <cp:lastPrinted>2016-02-29T06:43:51Z</cp:lastPrinted>
  <dcterms:created xsi:type="dcterms:W3CDTF">2015-03-14T19:59:31Z</dcterms:created>
  <dcterms:modified xsi:type="dcterms:W3CDTF">2025-01-07T05:21:34Z</dcterms:modified>
</cp:coreProperties>
</file>