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65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DD9"/>
    <a:srgbClr val="316887"/>
    <a:srgbClr val="B1CEEC"/>
    <a:srgbClr val="1A436C"/>
    <a:srgbClr val="245C94"/>
    <a:srgbClr val="DAE8F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58"/>
  </p:normalViewPr>
  <p:slideViewPr>
    <p:cSldViewPr snapToGrid="0">
      <p:cViewPr varScale="1">
        <p:scale>
          <a:sx n="59" d="100"/>
          <a:sy n="59" d="100"/>
        </p:scale>
        <p:origin x="1000" y="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1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28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15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36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0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8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5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9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6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F99614D-E985-C444-9B6C-36C35685166F}" type="datetimeFigureOut">
              <a:rPr kumimoji="1" lang="ja-JP" altLang="en-US" smtClean="0"/>
              <a:t>2026/3/17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A125892-0DDC-1446-A72D-13D30EF73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13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1F54B7F-B4F0-D94C-8487-F0AFB31E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FD370D-7474-1397-C643-D21A3EA77084}"/>
              </a:ext>
            </a:extLst>
          </p:cNvPr>
          <p:cNvSpPr/>
          <p:nvPr/>
        </p:nvSpPr>
        <p:spPr>
          <a:xfrm>
            <a:off x="152400" y="3871651"/>
            <a:ext cx="4426857" cy="442604"/>
          </a:xfrm>
          <a:prstGeom prst="rect">
            <a:avLst/>
          </a:prstGeom>
          <a:solidFill>
            <a:srgbClr val="B1C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55BDC948-490B-D297-A1D6-77C738DF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3" y="4314255"/>
            <a:ext cx="3752917" cy="87156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205B3F6-2220-7C82-260C-A079D5B09380}"/>
              </a:ext>
            </a:extLst>
          </p:cNvPr>
          <p:cNvSpPr/>
          <p:nvPr/>
        </p:nvSpPr>
        <p:spPr>
          <a:xfrm>
            <a:off x="3882571" y="4843825"/>
            <a:ext cx="1003963" cy="367696"/>
          </a:xfrm>
          <a:prstGeom prst="rect">
            <a:avLst/>
          </a:prstGeom>
          <a:solidFill>
            <a:srgbClr val="B1CE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2EB659-CC9F-985B-35D8-29EEC37C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04C4A-B85F-5D94-03BD-A8665CE6F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5C6FB0-1BE9-2B6D-594D-D693487C59A0}"/>
              </a:ext>
            </a:extLst>
          </p:cNvPr>
          <p:cNvSpPr/>
          <p:nvPr/>
        </p:nvSpPr>
        <p:spPr>
          <a:xfrm>
            <a:off x="0" y="1616603"/>
            <a:ext cx="12192000" cy="5241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9177E76-974F-6FF1-A63F-789885AA0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003"/>
            <a:ext cx="5400554" cy="173460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948767-28F7-D8C5-15ED-EA9E963A931B}"/>
              </a:ext>
            </a:extLst>
          </p:cNvPr>
          <p:cNvSpPr txBox="1"/>
          <p:nvPr/>
        </p:nvSpPr>
        <p:spPr>
          <a:xfrm>
            <a:off x="3414115" y="2051161"/>
            <a:ext cx="4978770" cy="978110"/>
          </a:xfrm>
          <a:prstGeom prst="roundRect">
            <a:avLst>
              <a:gd name="adj" fmla="val 50000"/>
            </a:avLst>
          </a:prstGeom>
          <a:solidFill>
            <a:srgbClr val="DAE8F6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ja-JP" altLang="en-US" sz="3200" b="1" dirty="0">
                <a:solidFill>
                  <a:srgbClr val="245C94"/>
                </a:solidFill>
                <a:latin typeface="Arial" panose="020B0604020202020204" pitchFamily="34" charset="0"/>
              </a:rPr>
              <a:t>早期参加登録締め切り</a:t>
            </a:r>
            <a:endParaRPr lang="en-US" altLang="zh-TW" sz="3200" b="1" i="0" dirty="0">
              <a:solidFill>
                <a:srgbClr val="245C9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7C454F-7A2A-5EF0-4170-1AA8402D5F1B}"/>
              </a:ext>
            </a:extLst>
          </p:cNvPr>
          <p:cNvSpPr txBox="1"/>
          <p:nvPr/>
        </p:nvSpPr>
        <p:spPr>
          <a:xfrm>
            <a:off x="1264558" y="2805471"/>
            <a:ext cx="8641442" cy="306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altLang="zh-TW" sz="6000" b="1" dirty="0">
                <a:solidFill>
                  <a:srgbClr val="245C94"/>
                </a:solidFill>
                <a:latin typeface="Arial" panose="020B0604020202020204" pitchFamily="34" charset="0"/>
              </a:rPr>
              <a:t>2026.</a:t>
            </a:r>
            <a:r>
              <a:rPr lang="en-US" altLang="zh-TW" sz="16600" b="1" dirty="0">
                <a:solidFill>
                  <a:srgbClr val="245C94"/>
                </a:solidFill>
                <a:latin typeface="Arial" panose="020B0604020202020204" pitchFamily="34" charset="0"/>
              </a:rPr>
              <a:t>6/30</a:t>
            </a:r>
            <a:endParaRPr lang="zh-TW" altLang="en-US" sz="6000" b="1" i="0" dirty="0">
              <a:solidFill>
                <a:srgbClr val="245C9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5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9BD9C1-6D21-90EA-B161-F4FAEBD8E185}"/>
              </a:ext>
            </a:extLst>
          </p:cNvPr>
          <p:cNvSpPr/>
          <p:nvPr/>
        </p:nvSpPr>
        <p:spPr>
          <a:xfrm>
            <a:off x="0" y="520700"/>
            <a:ext cx="12192000" cy="6337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5F68D9-2F3D-EAC6-8E61-6A801FE73421}"/>
              </a:ext>
            </a:extLst>
          </p:cNvPr>
          <p:cNvSpPr/>
          <p:nvPr/>
        </p:nvSpPr>
        <p:spPr>
          <a:xfrm>
            <a:off x="0" y="6351"/>
            <a:ext cx="4216400" cy="514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chemeClr val="tx1"/>
                </a:solidFill>
                <a:latin typeface="+mn-ea"/>
              </a:rPr>
              <a:t>主要プログラム（予定）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B6977A6-C1C7-0791-2910-4F85C7ED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59050"/>
              </p:ext>
            </p:extLst>
          </p:nvPr>
        </p:nvGraphicFramePr>
        <p:xfrm>
          <a:off x="97396" y="787400"/>
          <a:ext cx="11997208" cy="5835854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934482">
                  <a:extLst>
                    <a:ext uri="{9D8B030D-6E8A-4147-A177-3AD203B41FA5}">
                      <a16:colId xmlns:a16="http://schemas.microsoft.com/office/drawing/2014/main" val="1015199188"/>
                    </a:ext>
                  </a:extLst>
                </a:gridCol>
                <a:gridCol w="3934482">
                  <a:extLst>
                    <a:ext uri="{9D8B030D-6E8A-4147-A177-3AD203B41FA5}">
                      <a16:colId xmlns:a16="http://schemas.microsoft.com/office/drawing/2014/main" val="820393562"/>
                    </a:ext>
                  </a:extLst>
                </a:gridCol>
                <a:gridCol w="4128244">
                  <a:extLst>
                    <a:ext uri="{9D8B030D-6E8A-4147-A177-3AD203B41FA5}">
                      <a16:colId xmlns:a16="http://schemas.microsoft.com/office/drawing/2014/main" val="4146083513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October 16</a:t>
                      </a:r>
                      <a:endParaRPr kumimoji="1" lang="ja-JP" altLang="en-US" sz="28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October 17</a:t>
                      </a:r>
                      <a:endParaRPr kumimoji="1" lang="ja-JP" altLang="en-US" sz="28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October 18</a:t>
                      </a:r>
                      <a:endParaRPr kumimoji="1" lang="ja-JP" altLang="en-US" sz="28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20402"/>
                  </a:ext>
                </a:extLst>
              </a:tr>
              <a:tr h="3468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Food Allergy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Anaphylaxis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Immunotherapy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459285"/>
                  </a:ext>
                </a:extLst>
              </a:tr>
              <a:tr h="851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Gideon Lack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Hugh Sampson </a:t>
                      </a:r>
                    </a:p>
                    <a:p>
                      <a:pPr algn="ctr"/>
                      <a:r>
                        <a:rPr kumimoji="1" lang="en-US" altLang="ja-JP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Motohiro</a:t>
                      </a:r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kumimoji="1" lang="en-US" altLang="ja-JP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Ebisawa</a:t>
                      </a:r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t-IT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Paul Turner</a:t>
                      </a:r>
                    </a:p>
                    <a:p>
                      <a:pPr algn="ctr"/>
                      <a:r>
                        <a:rPr kumimoji="1" lang="it-IT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Cem Akin</a:t>
                      </a:r>
                    </a:p>
                    <a:p>
                      <a:pPr algn="ctr"/>
                      <a:r>
                        <a:rPr kumimoji="1" lang="it-IT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Margitta Worm 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Mohamed Shamji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Stephen Durham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Makoto Nagata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123035"/>
                  </a:ext>
                </a:extLst>
              </a:tr>
              <a:tr h="5441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Pollen Related Allergy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Skin Allergy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Prevention of Allergic Respiratory Diseases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147971"/>
                  </a:ext>
                </a:extLst>
              </a:tr>
              <a:tr h="851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Bryan Martin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Naoko Inomata</a:t>
                      </a:r>
                    </a:p>
                    <a:p>
                      <a:pPr algn="ctr"/>
                      <a:r>
                        <a:rPr kumimoji="1" lang="en-US" altLang="ja-JP" sz="160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TBD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Kenji </a:t>
                      </a:r>
                      <a:r>
                        <a:rPr kumimoji="1" lang="en-US" altLang="ja-JP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Kabashima</a:t>
                      </a:r>
                      <a:endParaRPr kumimoji="1" lang="en-US" altLang="ja-JP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Michihiro Hide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Wen-Hung Chung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Nikolaos G. Papadopoulos</a:t>
                      </a:r>
                    </a:p>
                    <a:p>
                      <a:pPr algn="ctr"/>
                      <a:r>
                        <a:rPr kumimoji="1" lang="pt-BR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Gary Wong </a:t>
                      </a:r>
                    </a:p>
                    <a:p>
                      <a:pPr algn="ctr"/>
                      <a:r>
                        <a:rPr kumimoji="1" lang="pt-BR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Mario Morais Almeiida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041059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Respiratory Related (Adult) 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Eosinophil Associated Diseases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Drug Allergy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3716126"/>
                  </a:ext>
                </a:extLst>
              </a:tr>
              <a:tr h="851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Parameswaran Krishna Nair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Christian Virchow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Koichiro Asano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Masami Taniguchi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Martin Wagenmann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Tetsuo Shoda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David Khan</a:t>
                      </a:r>
                      <a:r>
                        <a:rPr kumimoji="1" lang="ja-JP" altLang="en-US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　　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Maria Torres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Yoon Seok Chang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036924"/>
                  </a:ext>
                </a:extLst>
              </a:tr>
              <a:tr h="366552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Basic Science </a:t>
                      </a:r>
                      <a:endParaRPr kumimoji="1" lang="ja-JP" altLang="en-US" sz="1600" b="1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24592"/>
                  </a:ext>
                </a:extLst>
              </a:tr>
              <a:tr h="851411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Kiyoshi Hirahara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Kazuki Nagashima 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Hamida Hammad</a:t>
                      </a:r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92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712742C-01EA-5A8D-99BF-8C8DAF441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4716"/>
              </p:ext>
            </p:extLst>
          </p:nvPr>
        </p:nvGraphicFramePr>
        <p:xfrm>
          <a:off x="1040945" y="163286"/>
          <a:ext cx="10033455" cy="5433786"/>
        </p:xfrm>
        <a:graphic>
          <a:graphicData uri="http://schemas.openxmlformats.org/drawingml/2006/table">
            <a:tbl>
              <a:tblPr/>
              <a:tblGrid>
                <a:gridCol w="5620147">
                  <a:extLst>
                    <a:ext uri="{9D8B030D-6E8A-4147-A177-3AD203B41FA5}">
                      <a16:colId xmlns:a16="http://schemas.microsoft.com/office/drawing/2014/main" val="3225084830"/>
                    </a:ext>
                  </a:extLst>
                </a:gridCol>
                <a:gridCol w="4413308">
                  <a:extLst>
                    <a:ext uri="{9D8B030D-6E8A-4147-A177-3AD203B41FA5}">
                      <a16:colId xmlns:a16="http://schemas.microsoft.com/office/drawing/2014/main" val="520547724"/>
                    </a:ext>
                  </a:extLst>
                </a:gridCol>
              </a:tblGrid>
              <a:tr h="13632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dirty="0">
                          <a:solidFill>
                            <a:srgbClr val="245C94"/>
                          </a:solidFill>
                          <a:effectLst/>
                        </a:rPr>
                        <a:t>早期参加登録</a:t>
                      </a:r>
                      <a:endParaRPr lang="en-US" altLang="ja-JP" sz="2800" b="1" dirty="0">
                        <a:solidFill>
                          <a:srgbClr val="245C9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245C94"/>
                          </a:solidFill>
                          <a:effectLst/>
                        </a:rPr>
                        <a:t>2026/6/30</a:t>
                      </a:r>
                      <a:r>
                        <a:rPr lang="ja-JP" altLang="en-US" sz="1800" b="1" dirty="0">
                          <a:solidFill>
                            <a:srgbClr val="245C94"/>
                          </a:solidFill>
                          <a:effectLst/>
                        </a:rPr>
                        <a:t>まで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ja-JP" alt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074004"/>
                  </a:ext>
                </a:extLst>
              </a:tr>
              <a:tr h="983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会員</a:t>
                      </a: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　医師・一般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¥20,000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35348"/>
                  </a:ext>
                </a:extLst>
              </a:tr>
              <a:tr h="836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非会員</a:t>
                      </a: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　医師・一般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¥50,000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92102"/>
                  </a:ext>
                </a:extLst>
              </a:tr>
              <a:tr h="7591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メディカルパートナー </a:t>
                      </a:r>
                      <a:r>
                        <a:rPr lang="en-US" altLang="ja-JP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*1</a:t>
                      </a:r>
                      <a:endParaRPr lang="ja-JP" alt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¥5,000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06835"/>
                  </a:ext>
                </a:extLst>
              </a:tr>
              <a:tr h="7591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前期研修医・学生・患者会 </a:t>
                      </a:r>
                      <a:r>
                        <a:rPr lang="en-US" altLang="ja-JP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*2</a:t>
                      </a:r>
                      <a:endParaRPr lang="ja-JP" alt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無料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14600"/>
                  </a:ext>
                </a:extLst>
              </a:tr>
              <a:tr h="731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懇親会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¥5,000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72290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62404B-CA1B-CA0D-6C3D-420FB373936A}"/>
              </a:ext>
            </a:extLst>
          </p:cNvPr>
          <p:cNvSpPr txBox="1"/>
          <p:nvPr/>
        </p:nvSpPr>
        <p:spPr>
          <a:xfrm>
            <a:off x="1040945" y="5863717"/>
            <a:ext cx="9920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※1 </a:t>
            </a:r>
            <a:r>
              <a:rPr lang="ja-JP" altLang="en-US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メディカルパートナーは看護師、保健師、助産師、薬剤師、臨床検査技師、衛生検査技師、臨床工学技士、放射線技師、理学療法士、作業療法士、言語聴覚士、栄養士、管理栄養士、救急救命士の方です。</a:t>
            </a:r>
          </a:p>
          <a:p>
            <a:r>
              <a:rPr lang="en-US" altLang="ja-JP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※2 </a:t>
            </a:r>
            <a:r>
              <a:rPr lang="ja-JP" altLang="en-US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「前期研修医・学生」は、「医学部卒業から</a:t>
            </a:r>
            <a:r>
              <a:rPr lang="en-US" altLang="ja-JP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ja-JP" altLang="en-US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年以内」の方です。</a:t>
            </a:r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院生は「一般」カテゴリです。</a:t>
            </a:r>
            <a:br>
              <a:rPr lang="ja-JP" altLang="en-US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「前期研修医」「学生」の方は、登録時に証明書（学生証等）のアップロードが必要となります。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97623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6485-BBEC-392D-FF8A-970CF89A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1C56F4-B128-9C7F-BE9B-5B7C867EE655}"/>
              </a:ext>
            </a:extLst>
          </p:cNvPr>
          <p:cNvSpPr/>
          <p:nvPr/>
        </p:nvSpPr>
        <p:spPr>
          <a:xfrm>
            <a:off x="0" y="1257300"/>
            <a:ext cx="12192000" cy="5600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D6EAE55-33CA-0B13-04FA-B9F3D703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600"/>
            <a:ext cx="4318000" cy="1386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FC4DAF-77B3-56B6-6A9C-BC0D5BBA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9" y="1659623"/>
            <a:ext cx="3602903" cy="3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421D06-1972-610C-B455-7692F614E158}"/>
              </a:ext>
            </a:extLst>
          </p:cNvPr>
          <p:cNvSpPr txBox="1"/>
          <p:nvPr/>
        </p:nvSpPr>
        <p:spPr>
          <a:xfrm>
            <a:off x="1991991" y="5532407"/>
            <a:ext cx="7888700" cy="978110"/>
          </a:xfrm>
          <a:prstGeom prst="roundRect">
            <a:avLst>
              <a:gd name="adj" fmla="val 50000"/>
            </a:avLst>
          </a:prstGeom>
          <a:solidFill>
            <a:srgbClr val="DAE8F6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ja-JP" altLang="en-US" sz="3200" b="1" i="0" dirty="0">
                <a:solidFill>
                  <a:srgbClr val="245C94"/>
                </a:solidFill>
                <a:effectLst/>
                <a:latin typeface="Arial" panose="020B0604020202020204" pitchFamily="34" charset="0"/>
              </a:rPr>
              <a:t>詳細はウェブサイトをご覧ください</a:t>
            </a:r>
            <a:endParaRPr lang="en-US" altLang="zh-TW" sz="3200" b="1" i="0" dirty="0">
              <a:solidFill>
                <a:srgbClr val="245C9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9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ユーザー定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296"/>
      </a:accent1>
      <a:accent2>
        <a:srgbClr val="F8BE3C"/>
      </a:accent2>
      <a:accent3>
        <a:srgbClr val="00ACA8"/>
      </a:accent3>
      <a:accent4>
        <a:srgbClr val="177EC3"/>
      </a:accent4>
      <a:accent5>
        <a:srgbClr val="706F70"/>
      </a:accent5>
      <a:accent6>
        <a:srgbClr val="E7E6E6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253</Words>
  <Application>Microsoft Office PowerPoint</Application>
  <PresentationFormat>ワイド画面</PresentationFormat>
  <Paragraphs>61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Malgun Gothic</vt:lpstr>
      <vt:lpstr>メイリオ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Aoki Shinji</dc:creator>
  <cp:lastModifiedBy>平野 和佳子</cp:lastModifiedBy>
  <cp:revision>18</cp:revision>
  <dcterms:created xsi:type="dcterms:W3CDTF">2025-10-14T05:03:15Z</dcterms:created>
  <dcterms:modified xsi:type="dcterms:W3CDTF">2026-03-17T03:30:51Z</dcterms:modified>
</cp:coreProperties>
</file>