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856"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2023/2/14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2023/2/14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2023/2/14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2023/2/14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2023/2/14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2023/2/14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2023/2/14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2023/2/14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2023/2/14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2023/2/14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2023/2/14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t>2023/2/14</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normAutofit fontScale="90000"/>
          </a:bodyPr>
          <a:lstStyle/>
          <a:p>
            <a:r>
              <a:rPr lang="ja-JP" altLang="ja-JP" dirty="0"/>
              <a:t>筆頭演者の利益相反自己申告書</a:t>
            </a:r>
            <a:br>
              <a:rPr lang="en-US" altLang="ja-JP" dirty="0"/>
            </a:br>
            <a:r>
              <a:rPr lang="ja-JP" altLang="en-US" dirty="0"/>
              <a:t>（様式１）について</a:t>
            </a:r>
            <a:endParaRPr kumimoji="1" lang="ja-JP" altLang="en-US" dirty="0"/>
          </a:p>
        </p:txBody>
      </p:sp>
      <p:sp>
        <p:nvSpPr>
          <p:cNvPr id="5" name="コンテンツ プレースホルダー 4"/>
          <p:cNvSpPr>
            <a:spLocks noGrp="1"/>
          </p:cNvSpPr>
          <p:nvPr>
            <p:ph idx="1"/>
          </p:nvPr>
        </p:nvSpPr>
        <p:spPr/>
        <p:txBody>
          <a:bodyPr>
            <a:normAutofit fontScale="85000" lnSpcReduction="10000"/>
          </a:bodyPr>
          <a:lstStyle/>
          <a:p>
            <a:pPr marL="0" indent="0">
              <a:buNone/>
            </a:pPr>
            <a:r>
              <a:rPr lang="ja-JP" altLang="en-US" dirty="0">
                <a:latin typeface="Calibri" pitchFamily="34" charset="0"/>
              </a:rPr>
              <a:t>「開示事項」を参照し、該当する項目の有無、有の場合は企業名を記載してください</a:t>
            </a:r>
            <a:endParaRPr lang="en-US" altLang="ja-JP" dirty="0">
              <a:latin typeface="Calibri" pitchFamily="34" charset="0"/>
            </a:endParaRPr>
          </a:p>
          <a:p>
            <a:pPr marL="0" indent="0">
              <a:buNone/>
            </a:pPr>
            <a:r>
              <a:rPr lang="ja-JP" altLang="en-US" dirty="0">
                <a:latin typeface="Calibri" pitchFamily="34" charset="0"/>
              </a:rPr>
              <a:t>口演発表の場合は、発表スライドに様式</a:t>
            </a:r>
            <a:r>
              <a:rPr lang="en-US" altLang="ja-JP" dirty="0">
                <a:latin typeface="Calibri" pitchFamily="34" charset="0"/>
              </a:rPr>
              <a:t>1</a:t>
            </a:r>
            <a:r>
              <a:rPr lang="ja-JP" altLang="en-US" dirty="0">
                <a:latin typeface="Calibri" pitchFamily="34" charset="0"/>
              </a:rPr>
              <a:t>を追加して開示してください</a:t>
            </a:r>
            <a:endParaRPr lang="en-US" altLang="ja-JP" dirty="0">
              <a:latin typeface="Calibri" pitchFamily="34" charset="0"/>
            </a:endParaRPr>
          </a:p>
          <a:p>
            <a:pPr marL="0" indent="0">
              <a:buNone/>
            </a:pPr>
            <a:r>
              <a:rPr lang="ja-JP" altLang="en-US" dirty="0"/>
              <a:t>ポスター発表の場合は、様式</a:t>
            </a:r>
            <a:r>
              <a:rPr lang="en-US" altLang="ja-JP" dirty="0"/>
              <a:t>1</a:t>
            </a:r>
            <a:r>
              <a:rPr lang="ja-JP" altLang="en-US" dirty="0"/>
              <a:t>をポスターのいずれかの場所に掲載して開示してください</a:t>
            </a:r>
            <a:endParaRPr lang="en-US" altLang="ja-JP" dirty="0"/>
          </a:p>
          <a:p>
            <a:r>
              <a:rPr lang="ja-JP" altLang="ja-JP" dirty="0"/>
              <a:t>抄録提出</a:t>
            </a:r>
            <a:r>
              <a:rPr lang="en-US" altLang="ja-JP" dirty="0"/>
              <a:t>3</a:t>
            </a:r>
            <a:r>
              <a:rPr lang="ja-JP" altLang="ja-JP" dirty="0"/>
              <a:t>年前から発表時における開示基準（</a:t>
            </a:r>
            <a:r>
              <a:rPr lang="en-US" altLang="ja-JP" dirty="0"/>
              <a:t>1</a:t>
            </a:r>
            <a:r>
              <a:rPr lang="ja-JP" altLang="ja-JP" dirty="0" err="1"/>
              <a:t>つの</a:t>
            </a:r>
            <a:r>
              <a:rPr lang="ja-JP" altLang="ja-JP" dirty="0"/>
              <a:t>企業または団体から</a:t>
            </a:r>
            <a:r>
              <a:rPr lang="en-US" altLang="ja-JP" dirty="0"/>
              <a:t>1</a:t>
            </a:r>
            <a:r>
              <a:rPr lang="ja-JP" altLang="ja-JP" dirty="0"/>
              <a:t>年間の合計）を超えるもの</a:t>
            </a:r>
            <a:endParaRPr lang="en-US" altLang="ja-JP" dirty="0"/>
          </a:p>
          <a:p>
            <a:r>
              <a:rPr lang="ja-JP" altLang="en-US" dirty="0"/>
              <a:t>開示すべき利益相反状態は、発表内容に関連する企業または営利を目的とする団体に関わるもの</a:t>
            </a:r>
            <a:endParaRPr lang="en-US" altLang="ja-JP" dirty="0"/>
          </a:p>
        </p:txBody>
      </p:sp>
    </p:spTree>
    <p:extLst>
      <p:ext uri="{BB962C8B-B14F-4D97-AF65-F5344CB8AC3E}">
        <p14:creationId xmlns:p14="http://schemas.microsoft.com/office/powerpoint/2010/main" val="23475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latin typeface="Calibri" pitchFamily="34" charset="0"/>
              </a:rPr>
              <a:t>開示事項</a:t>
            </a:r>
            <a:br>
              <a:rPr lang="en-US" altLang="ja-JP" dirty="0">
                <a:latin typeface="Calibri" pitchFamily="34" charset="0"/>
              </a:rPr>
            </a:br>
            <a:r>
              <a:rPr lang="ja-JP" altLang="en-US" sz="2200" dirty="0"/>
              <a:t>「</a:t>
            </a:r>
            <a:r>
              <a:rPr lang="ja-JP" altLang="ja-JP" sz="2200" dirty="0"/>
              <a:t>利益相反状態開示に関する指針細則</a:t>
            </a:r>
            <a:r>
              <a:rPr lang="ja-JP" altLang="en-US" sz="2200" dirty="0"/>
              <a:t>」開示事項より抜粋</a:t>
            </a:r>
            <a:endParaRPr kumimoji="1" lang="ja-JP" altLang="en-US" sz="2200"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4073766996"/>
              </p:ext>
            </p:extLst>
          </p:nvPr>
        </p:nvGraphicFramePr>
        <p:xfrm>
          <a:off x="457200" y="1600201"/>
          <a:ext cx="8229600" cy="5023833"/>
        </p:xfrm>
        <a:graphic>
          <a:graphicData uri="http://schemas.openxmlformats.org/drawingml/2006/table">
            <a:tbl>
              <a:tblPr firstRow="1" bandRow="1">
                <a:tableStyleId>{0E3FDE45-AF77-4B5C-9715-49D594BDF05E}</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599412">
                <a:tc>
                  <a:txBody>
                    <a:bodyPr/>
                    <a:lstStyle/>
                    <a:p>
                      <a:r>
                        <a:rPr kumimoji="1" lang="ja-JP" altLang="en-US" dirty="0"/>
                        <a:t>開示事項</a:t>
                      </a:r>
                    </a:p>
                  </a:txBody>
                  <a:tcPr/>
                </a:tc>
                <a:tc>
                  <a:txBody>
                    <a:bodyPr/>
                    <a:lstStyle/>
                    <a:p>
                      <a:r>
                        <a:rPr kumimoji="1" lang="ja-JP" altLang="en-US" dirty="0"/>
                        <a:t>開示基準</a:t>
                      </a:r>
                      <a:endParaRPr kumimoji="1" lang="en-US" altLang="ja-JP" dirty="0"/>
                    </a:p>
                    <a:p>
                      <a:r>
                        <a:rPr kumimoji="1" lang="ja-JP" altLang="en-US" sz="1800" dirty="0"/>
                        <a:t>（</a:t>
                      </a:r>
                      <a:r>
                        <a:rPr kumimoji="1" lang="en-US" altLang="ja-JP" sz="1800" dirty="0"/>
                        <a:t>1</a:t>
                      </a:r>
                      <a:r>
                        <a:rPr kumimoji="1" lang="ja-JP" altLang="en-US" sz="1800" dirty="0" err="1"/>
                        <a:t>つの</a:t>
                      </a:r>
                      <a:r>
                        <a:rPr kumimoji="1" lang="ja-JP" altLang="en-US" sz="1800" dirty="0"/>
                        <a:t>企業・団体から</a:t>
                      </a:r>
                      <a:r>
                        <a:rPr kumimoji="1" lang="en-US" altLang="ja-JP" sz="1800" dirty="0"/>
                        <a:t>1</a:t>
                      </a:r>
                      <a:r>
                        <a:rPr kumimoji="1" lang="ja-JP" altLang="en-US" sz="1800" dirty="0"/>
                        <a:t>年間の合計）</a:t>
                      </a:r>
                    </a:p>
                  </a:txBody>
                  <a:tcPr/>
                </a:tc>
                <a:extLst>
                  <a:ext uri="{0D108BD9-81ED-4DB2-BD59-A6C34878D82A}">
                    <a16:rowId xmlns:a16="http://schemas.microsoft.com/office/drawing/2014/main" val="10000"/>
                  </a:ext>
                </a:extLst>
              </a:tr>
              <a:tr h="438375">
                <a:tc>
                  <a:txBody>
                    <a:bodyPr/>
                    <a:lstStyle/>
                    <a:p>
                      <a:r>
                        <a:rPr kumimoji="1" lang="ja-JP" altLang="en-US" dirty="0"/>
                        <a:t>（１）役員・顧問職の報酬額</a:t>
                      </a:r>
                    </a:p>
                  </a:txBody>
                  <a:tcPr anchor="ctr"/>
                </a:tc>
                <a:tc>
                  <a:txBody>
                    <a:bodyPr/>
                    <a:lstStyle/>
                    <a:p>
                      <a:r>
                        <a:rPr kumimoji="1" lang="en-US" altLang="ja-JP" dirty="0"/>
                        <a:t>100</a:t>
                      </a:r>
                      <a:r>
                        <a:rPr kumimoji="1" lang="ja-JP" altLang="en-US" dirty="0"/>
                        <a:t>万円以上</a:t>
                      </a:r>
                    </a:p>
                  </a:txBody>
                  <a:tcPr anchor="ctr"/>
                </a:tc>
                <a:extLst>
                  <a:ext uri="{0D108BD9-81ED-4DB2-BD59-A6C34878D82A}">
                    <a16:rowId xmlns:a16="http://schemas.microsoft.com/office/drawing/2014/main" val="10001"/>
                  </a:ext>
                </a:extLst>
              </a:tr>
              <a:tr h="438375">
                <a:tc>
                  <a:txBody>
                    <a:bodyPr/>
                    <a:lstStyle/>
                    <a:p>
                      <a:r>
                        <a:rPr kumimoji="1" lang="ja-JP" altLang="en-US" dirty="0"/>
                        <a:t>（２）株の所有</a:t>
                      </a:r>
                    </a:p>
                  </a:txBody>
                  <a:tcPr anchor="ctr"/>
                </a:tc>
                <a:tc>
                  <a:txBody>
                    <a:bodyPr/>
                    <a:lstStyle/>
                    <a:p>
                      <a:r>
                        <a:rPr kumimoji="1" lang="en-US" altLang="ja-JP" dirty="0"/>
                        <a:t>100</a:t>
                      </a:r>
                      <a:r>
                        <a:rPr kumimoji="1" lang="ja-JP" altLang="en-US" dirty="0"/>
                        <a:t>万円以上</a:t>
                      </a:r>
                      <a:endParaRPr kumimoji="1" lang="en-US" altLang="ja-JP" dirty="0"/>
                    </a:p>
                  </a:txBody>
                  <a:tcPr anchor="ctr"/>
                </a:tc>
                <a:extLst>
                  <a:ext uri="{0D108BD9-81ED-4DB2-BD59-A6C34878D82A}">
                    <a16:rowId xmlns:a16="http://schemas.microsoft.com/office/drawing/2014/main" val="10002"/>
                  </a:ext>
                </a:extLst>
              </a:tr>
              <a:tr h="438375">
                <a:tc>
                  <a:txBody>
                    <a:bodyPr/>
                    <a:lstStyle/>
                    <a:p>
                      <a:r>
                        <a:rPr kumimoji="1" lang="ja-JP" altLang="en-US" dirty="0"/>
                        <a:t>（３）特許権使用料</a:t>
                      </a:r>
                    </a:p>
                  </a:txBody>
                  <a:tcPr anchor="ctr"/>
                </a:tc>
                <a:tc>
                  <a:txBody>
                    <a:bodyPr/>
                    <a:lstStyle/>
                    <a:p>
                      <a:r>
                        <a:rPr kumimoji="1" lang="en-US" altLang="ja-JP" dirty="0"/>
                        <a:t>100</a:t>
                      </a:r>
                      <a:r>
                        <a:rPr kumimoji="1" lang="ja-JP" altLang="en-US" dirty="0"/>
                        <a:t>万円以上</a:t>
                      </a:r>
                      <a:endParaRPr kumimoji="1" lang="en-US" altLang="ja-JP" dirty="0"/>
                    </a:p>
                  </a:txBody>
                  <a:tcPr anchor="ctr"/>
                </a:tc>
                <a:extLst>
                  <a:ext uri="{0D108BD9-81ED-4DB2-BD59-A6C34878D82A}">
                    <a16:rowId xmlns:a16="http://schemas.microsoft.com/office/drawing/2014/main" val="10003"/>
                  </a:ext>
                </a:extLst>
              </a:tr>
              <a:tr h="438375">
                <a:tc>
                  <a:txBody>
                    <a:bodyPr/>
                    <a:lstStyle/>
                    <a:p>
                      <a:r>
                        <a:rPr kumimoji="1" lang="ja-JP" altLang="en-US" dirty="0"/>
                        <a:t>（４）日当（講演料など）</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a:t>50</a:t>
                      </a:r>
                      <a:r>
                        <a:rPr kumimoji="1" lang="ja-JP" altLang="en-US" dirty="0"/>
                        <a:t>万円以上</a:t>
                      </a:r>
                      <a:endParaRPr kumimoji="1" lang="en-US" altLang="ja-JP" dirty="0"/>
                    </a:p>
                  </a:txBody>
                  <a:tcPr anchor="ctr"/>
                </a:tc>
                <a:extLst>
                  <a:ext uri="{0D108BD9-81ED-4DB2-BD59-A6C34878D82A}">
                    <a16:rowId xmlns:a16="http://schemas.microsoft.com/office/drawing/2014/main" val="10004"/>
                  </a:ext>
                </a:extLst>
              </a:tr>
              <a:tr h="438375">
                <a:tc>
                  <a:txBody>
                    <a:bodyPr/>
                    <a:lstStyle/>
                    <a:p>
                      <a:r>
                        <a:rPr kumimoji="1" lang="ja-JP" altLang="en-US" dirty="0"/>
                        <a:t>（５）原稿料</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a:t>50</a:t>
                      </a:r>
                      <a:r>
                        <a:rPr kumimoji="1" lang="ja-JP" altLang="en-US" dirty="0"/>
                        <a:t>万円以上</a:t>
                      </a:r>
                      <a:endParaRPr kumimoji="1" lang="en-US" altLang="ja-JP" dirty="0"/>
                    </a:p>
                  </a:txBody>
                  <a:tcPr anchor="ctr"/>
                </a:tc>
                <a:extLst>
                  <a:ext uri="{0D108BD9-81ED-4DB2-BD59-A6C34878D82A}">
                    <a16:rowId xmlns:a16="http://schemas.microsoft.com/office/drawing/2014/main" val="10005"/>
                  </a:ext>
                </a:extLst>
              </a:tr>
              <a:tr h="438375">
                <a:tc>
                  <a:txBody>
                    <a:bodyPr/>
                    <a:lstStyle/>
                    <a:p>
                      <a:r>
                        <a:rPr kumimoji="1" lang="ja-JP" altLang="en-US" dirty="0"/>
                        <a:t>（６）研究費</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a:t>100</a:t>
                      </a:r>
                      <a:r>
                        <a:rPr kumimoji="1" lang="ja-JP" altLang="en-US" dirty="0"/>
                        <a:t>万円以上</a:t>
                      </a:r>
                      <a:endParaRPr kumimoji="1" lang="en-US" altLang="ja-JP" dirty="0"/>
                    </a:p>
                  </a:txBody>
                  <a:tcPr anchor="ctr"/>
                </a:tc>
                <a:extLst>
                  <a:ext uri="{0D108BD9-81ED-4DB2-BD59-A6C34878D82A}">
                    <a16:rowId xmlns:a16="http://schemas.microsoft.com/office/drawing/2014/main" val="10006"/>
                  </a:ext>
                </a:extLst>
              </a:tr>
              <a:tr h="438375">
                <a:tc>
                  <a:txBody>
                    <a:bodyPr/>
                    <a:lstStyle/>
                    <a:p>
                      <a:r>
                        <a:rPr kumimoji="1" lang="ja-JP" altLang="en-US" dirty="0"/>
                        <a:t>（７）奨学（奨励）寄附金</a:t>
                      </a:r>
                      <a:endParaRPr kumimoji="1" lang="en-US" altLang="ja-JP" dirty="0"/>
                    </a:p>
                  </a:txBody>
                  <a:tcPr anchor="ctr"/>
                </a:tc>
                <a:tc>
                  <a:txBody>
                    <a:bodyPr/>
                    <a:lstStyle/>
                    <a:p>
                      <a:r>
                        <a:rPr kumimoji="1" lang="en-US" altLang="ja-JP" dirty="0"/>
                        <a:t>100</a:t>
                      </a:r>
                      <a:r>
                        <a:rPr kumimoji="1" lang="ja-JP" altLang="en-US" dirty="0"/>
                        <a:t>万円以上</a:t>
                      </a:r>
                      <a:endParaRPr kumimoji="1" lang="en-US" altLang="ja-JP" dirty="0"/>
                    </a:p>
                  </a:txBody>
                  <a:tcPr anchor="ctr"/>
                </a:tc>
                <a:extLst>
                  <a:ext uri="{0D108BD9-81ED-4DB2-BD59-A6C34878D82A}">
                    <a16:rowId xmlns:a16="http://schemas.microsoft.com/office/drawing/2014/main" val="10007"/>
                  </a:ext>
                </a:extLst>
              </a:tr>
              <a:tr h="438375">
                <a:tc>
                  <a:txBody>
                    <a:bodyPr/>
                    <a:lstStyle/>
                    <a:p>
                      <a:r>
                        <a:rPr kumimoji="1" lang="ja-JP" altLang="en-US" dirty="0"/>
                        <a:t>（８）研究者等の受け入れ</a:t>
                      </a:r>
                      <a:endParaRPr kumimoji="1" lang="en-US" altLang="ja-JP" dirty="0"/>
                    </a:p>
                  </a:txBody>
                  <a:tcPr anchor="ctr"/>
                </a:tc>
                <a:tc>
                  <a:txBody>
                    <a:bodyPr/>
                    <a:lstStyle/>
                    <a:p>
                      <a:r>
                        <a:rPr kumimoji="1" lang="ja-JP" altLang="en-US" dirty="0"/>
                        <a:t>受入れ有無</a:t>
                      </a:r>
                      <a:endParaRPr kumimoji="1" lang="en-US" altLang="ja-JP" dirty="0"/>
                    </a:p>
                  </a:txBody>
                  <a:tcPr anchor="ctr"/>
                </a:tc>
                <a:extLst>
                  <a:ext uri="{0D108BD9-81ED-4DB2-BD59-A6C34878D82A}">
                    <a16:rowId xmlns:a16="http://schemas.microsoft.com/office/drawing/2014/main" val="2737301664"/>
                  </a:ext>
                </a:extLst>
              </a:tr>
              <a:tr h="438375">
                <a:tc>
                  <a:txBody>
                    <a:bodyPr/>
                    <a:lstStyle/>
                    <a:p>
                      <a:r>
                        <a:rPr kumimoji="1" lang="ja-JP" altLang="en-US" dirty="0"/>
                        <a:t>（９）寄付講座</a:t>
                      </a:r>
                    </a:p>
                  </a:txBody>
                  <a:tcPr anchor="ctr"/>
                </a:tc>
                <a:tc>
                  <a:txBody>
                    <a:bodyPr/>
                    <a:lstStyle/>
                    <a:p>
                      <a:r>
                        <a:rPr kumimoji="1" lang="ja-JP" altLang="en-US" dirty="0"/>
                        <a:t>所属有無</a:t>
                      </a:r>
                    </a:p>
                  </a:txBody>
                  <a:tcPr anchor="ctr"/>
                </a:tc>
                <a:extLst>
                  <a:ext uri="{0D108BD9-81ED-4DB2-BD59-A6C34878D82A}">
                    <a16:rowId xmlns:a16="http://schemas.microsoft.com/office/drawing/2014/main" val="88351138"/>
                  </a:ext>
                </a:extLst>
              </a:tr>
              <a:tr h="4383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（１０）その他報酬（贈答品など）</a:t>
                      </a:r>
                    </a:p>
                  </a:txBody>
                  <a:tcPr anchor="ctr"/>
                </a:tc>
                <a:tc>
                  <a:txBody>
                    <a:bodyPr/>
                    <a:lstStyle/>
                    <a:p>
                      <a:r>
                        <a:rPr kumimoji="1" lang="en-US" altLang="ja-JP" dirty="0"/>
                        <a:t>5</a:t>
                      </a:r>
                      <a:r>
                        <a:rPr kumimoji="1" lang="ja-JP" altLang="en-US" dirty="0"/>
                        <a:t>万円以上</a:t>
                      </a:r>
                    </a:p>
                  </a:txBody>
                  <a:tcPr anchor="ctr"/>
                </a:tc>
                <a:extLst>
                  <a:ext uri="{0D108BD9-81ED-4DB2-BD59-A6C34878D82A}">
                    <a16:rowId xmlns:a16="http://schemas.microsoft.com/office/drawing/2014/main" val="444312304"/>
                  </a:ext>
                </a:extLst>
              </a:tr>
            </a:tbl>
          </a:graphicData>
        </a:graphic>
      </p:graphicFrame>
    </p:spTree>
    <p:extLst>
      <p:ext uri="{BB962C8B-B14F-4D97-AF65-F5344CB8AC3E}">
        <p14:creationId xmlns:p14="http://schemas.microsoft.com/office/powerpoint/2010/main" val="2684891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筆頭演者の利益相反自己申告書</a:t>
            </a:r>
            <a:br>
              <a:rPr lang="ja-JP" altLang="en-US" dirty="0"/>
            </a:br>
            <a:r>
              <a:rPr lang="ja-JP" altLang="en-US" dirty="0"/>
              <a:t>（様式１）</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736373093"/>
              </p:ext>
            </p:extLst>
          </p:nvPr>
        </p:nvGraphicFramePr>
        <p:xfrm>
          <a:off x="457200" y="1600200"/>
          <a:ext cx="8229600" cy="5020410"/>
        </p:xfrm>
        <a:graphic>
          <a:graphicData uri="http://schemas.openxmlformats.org/drawingml/2006/table">
            <a:tbl>
              <a:tblPr firstRow="1" bandRow="1">
                <a:tableStyleId>{0E3FDE45-AF77-4B5C-9715-49D594BDF05E}</a:tableStyleId>
              </a:tblPr>
              <a:tblGrid>
                <a:gridCol w="3178696">
                  <a:extLst>
                    <a:ext uri="{9D8B030D-6E8A-4147-A177-3AD203B41FA5}">
                      <a16:colId xmlns:a16="http://schemas.microsoft.com/office/drawing/2014/main" val="20000"/>
                    </a:ext>
                  </a:extLst>
                </a:gridCol>
                <a:gridCol w="1800200">
                  <a:extLst>
                    <a:ext uri="{9D8B030D-6E8A-4147-A177-3AD203B41FA5}">
                      <a16:colId xmlns:a16="http://schemas.microsoft.com/office/drawing/2014/main" val="20001"/>
                    </a:ext>
                  </a:extLst>
                </a:gridCol>
                <a:gridCol w="3250704">
                  <a:extLst>
                    <a:ext uri="{9D8B030D-6E8A-4147-A177-3AD203B41FA5}">
                      <a16:colId xmlns:a16="http://schemas.microsoft.com/office/drawing/2014/main" val="20002"/>
                    </a:ext>
                  </a:extLst>
                </a:gridCol>
              </a:tblGrid>
              <a:tr h="602832">
                <a:tc>
                  <a:txBody>
                    <a:bodyPr/>
                    <a:lstStyle/>
                    <a:p>
                      <a:r>
                        <a:rPr kumimoji="1" lang="ja-JP" altLang="en-US" dirty="0"/>
                        <a:t>開示事項</a:t>
                      </a:r>
                      <a:endParaRPr kumimoji="1" lang="en-US" altLang="ja-JP" dirty="0"/>
                    </a:p>
                    <a:p>
                      <a:endParaRPr kumimoji="1" lang="ja-JP" altLang="en-US" dirty="0"/>
                    </a:p>
                  </a:txBody>
                  <a:tcPr/>
                </a:tc>
                <a:tc>
                  <a:txBody>
                    <a:bodyPr/>
                    <a:lstStyle/>
                    <a:p>
                      <a:pPr algn="ctr"/>
                      <a:r>
                        <a:rPr kumimoji="1" lang="ja-JP" altLang="en-US" dirty="0"/>
                        <a:t>有無</a:t>
                      </a:r>
                    </a:p>
                  </a:txBody>
                  <a:tcPr/>
                </a:tc>
                <a:tc>
                  <a:txBody>
                    <a:bodyPr/>
                    <a:lstStyle/>
                    <a:p>
                      <a:r>
                        <a:rPr kumimoji="1" lang="ja-JP" altLang="en-US" dirty="0"/>
                        <a:t>企業・団体名</a:t>
                      </a:r>
                    </a:p>
                  </a:txBody>
                  <a:tcPr/>
                </a:tc>
                <a:extLst>
                  <a:ext uri="{0D108BD9-81ED-4DB2-BD59-A6C34878D82A}">
                    <a16:rowId xmlns:a16="http://schemas.microsoft.com/office/drawing/2014/main" val="10000"/>
                  </a:ext>
                </a:extLst>
              </a:tr>
              <a:tr h="438033">
                <a:tc>
                  <a:txBody>
                    <a:bodyPr/>
                    <a:lstStyle/>
                    <a:p>
                      <a:r>
                        <a:rPr kumimoji="1" lang="ja-JP" altLang="en-US" dirty="0"/>
                        <a:t>（１）役員・顧問職の報酬額</a:t>
                      </a:r>
                    </a:p>
                  </a:txBody>
                  <a:tcPr anchor="ctr"/>
                </a:tc>
                <a:tc>
                  <a:txBody>
                    <a:bodyPr/>
                    <a:lstStyle/>
                    <a:p>
                      <a:pPr algn="ctr"/>
                      <a:r>
                        <a:rPr kumimoji="1" lang="ja-JP" altLang="en-US" dirty="0"/>
                        <a:t>あり・なし</a:t>
                      </a:r>
                    </a:p>
                  </a:txBody>
                  <a:tcPr anchor="ctr"/>
                </a:tc>
                <a:tc>
                  <a:txBody>
                    <a:bodyPr/>
                    <a:lstStyle/>
                    <a:p>
                      <a:endParaRPr kumimoji="1" lang="en-US" altLang="ja-JP" dirty="0"/>
                    </a:p>
                  </a:txBody>
                  <a:tcPr anchor="ctr"/>
                </a:tc>
                <a:extLst>
                  <a:ext uri="{0D108BD9-81ED-4DB2-BD59-A6C34878D82A}">
                    <a16:rowId xmlns:a16="http://schemas.microsoft.com/office/drawing/2014/main" val="10001"/>
                  </a:ext>
                </a:extLst>
              </a:tr>
              <a:tr h="438033">
                <a:tc>
                  <a:txBody>
                    <a:bodyPr/>
                    <a:lstStyle/>
                    <a:p>
                      <a:r>
                        <a:rPr kumimoji="1" lang="ja-JP" altLang="en-US" dirty="0"/>
                        <a:t>（２）株の所有</a:t>
                      </a:r>
                    </a:p>
                  </a:txBody>
                  <a:tcPr anchor="ctr"/>
                </a:tc>
                <a:tc>
                  <a:txBody>
                    <a:bodyPr/>
                    <a:lstStyle/>
                    <a:p>
                      <a:pPr algn="ctr"/>
                      <a:r>
                        <a:rPr kumimoji="1" lang="ja-JP" altLang="en-US" dirty="0"/>
                        <a:t>あり・なし</a:t>
                      </a:r>
                    </a:p>
                  </a:txBody>
                  <a:tcPr anchor="ctr"/>
                </a:tc>
                <a:tc>
                  <a:txBody>
                    <a:bodyPr/>
                    <a:lstStyle/>
                    <a:p>
                      <a:endParaRPr kumimoji="1" lang="en-US" altLang="ja-JP" dirty="0"/>
                    </a:p>
                  </a:txBody>
                  <a:tcPr anchor="ctr"/>
                </a:tc>
                <a:extLst>
                  <a:ext uri="{0D108BD9-81ED-4DB2-BD59-A6C34878D82A}">
                    <a16:rowId xmlns:a16="http://schemas.microsoft.com/office/drawing/2014/main" val="10002"/>
                  </a:ext>
                </a:extLst>
              </a:tr>
              <a:tr h="438033">
                <a:tc>
                  <a:txBody>
                    <a:bodyPr/>
                    <a:lstStyle/>
                    <a:p>
                      <a:r>
                        <a:rPr kumimoji="1" lang="ja-JP" altLang="en-US" dirty="0"/>
                        <a:t>（３）特許権使用料</a:t>
                      </a:r>
                    </a:p>
                  </a:txBody>
                  <a:tcPr anchor="ctr"/>
                </a:tc>
                <a:tc>
                  <a:txBody>
                    <a:bodyPr/>
                    <a:lstStyle/>
                    <a:p>
                      <a:pPr algn="ctr"/>
                      <a:r>
                        <a:rPr kumimoji="1" lang="ja-JP" altLang="en-US" dirty="0"/>
                        <a:t>あり・なし</a:t>
                      </a:r>
                    </a:p>
                  </a:txBody>
                  <a:tcPr anchor="ctr"/>
                </a:tc>
                <a:tc>
                  <a:txBody>
                    <a:bodyPr/>
                    <a:lstStyle/>
                    <a:p>
                      <a:endParaRPr kumimoji="1" lang="en-US" altLang="ja-JP" dirty="0"/>
                    </a:p>
                  </a:txBody>
                  <a:tcPr anchor="ctr"/>
                </a:tc>
                <a:extLst>
                  <a:ext uri="{0D108BD9-81ED-4DB2-BD59-A6C34878D82A}">
                    <a16:rowId xmlns:a16="http://schemas.microsoft.com/office/drawing/2014/main" val="10003"/>
                  </a:ext>
                </a:extLst>
              </a:tr>
              <a:tr h="438033">
                <a:tc>
                  <a:txBody>
                    <a:bodyPr/>
                    <a:lstStyle/>
                    <a:p>
                      <a:r>
                        <a:rPr kumimoji="1" lang="ja-JP" altLang="en-US" dirty="0"/>
                        <a:t>（４）日当（講演料など）</a:t>
                      </a:r>
                    </a:p>
                  </a:txBody>
                  <a:tcPr anchor="ctr"/>
                </a:tc>
                <a:tc>
                  <a:txBody>
                    <a:bodyPr/>
                    <a:lstStyle/>
                    <a:p>
                      <a:pPr algn="ctr"/>
                      <a:r>
                        <a:rPr kumimoji="1" lang="ja-JP" altLang="en-US" dirty="0"/>
                        <a:t>あり・なし</a:t>
                      </a:r>
                    </a:p>
                  </a:txBody>
                  <a:tcPr anchor="ctr"/>
                </a:tc>
                <a:tc>
                  <a:txBody>
                    <a:bodyPr/>
                    <a:lstStyle/>
                    <a:p>
                      <a:endParaRPr kumimoji="1" lang="en-US" altLang="ja-JP" dirty="0"/>
                    </a:p>
                  </a:txBody>
                  <a:tcPr anchor="ctr"/>
                </a:tc>
                <a:extLst>
                  <a:ext uri="{0D108BD9-81ED-4DB2-BD59-A6C34878D82A}">
                    <a16:rowId xmlns:a16="http://schemas.microsoft.com/office/drawing/2014/main" val="10004"/>
                  </a:ext>
                </a:extLst>
              </a:tr>
              <a:tr h="438033">
                <a:tc>
                  <a:txBody>
                    <a:bodyPr/>
                    <a:lstStyle/>
                    <a:p>
                      <a:r>
                        <a:rPr kumimoji="1" lang="ja-JP" altLang="en-US" dirty="0"/>
                        <a:t>（５）原稿料</a:t>
                      </a:r>
                    </a:p>
                  </a:txBody>
                  <a:tcPr anchor="ctr"/>
                </a:tc>
                <a:tc>
                  <a:txBody>
                    <a:bodyPr/>
                    <a:lstStyle/>
                    <a:p>
                      <a:pPr algn="ctr"/>
                      <a:r>
                        <a:rPr kumimoji="1" lang="ja-JP" altLang="en-US" dirty="0"/>
                        <a:t>あり・なし</a:t>
                      </a:r>
                    </a:p>
                  </a:txBody>
                  <a:tcPr anchor="ctr"/>
                </a:tc>
                <a:tc>
                  <a:txBody>
                    <a:bodyPr/>
                    <a:lstStyle/>
                    <a:p>
                      <a:endParaRPr kumimoji="1" lang="en-US" altLang="ja-JP" dirty="0"/>
                    </a:p>
                  </a:txBody>
                  <a:tcPr anchor="ctr"/>
                </a:tc>
                <a:extLst>
                  <a:ext uri="{0D108BD9-81ED-4DB2-BD59-A6C34878D82A}">
                    <a16:rowId xmlns:a16="http://schemas.microsoft.com/office/drawing/2014/main" val="10005"/>
                  </a:ext>
                </a:extLst>
              </a:tr>
              <a:tr h="438033">
                <a:tc>
                  <a:txBody>
                    <a:bodyPr/>
                    <a:lstStyle/>
                    <a:p>
                      <a:r>
                        <a:rPr kumimoji="1" lang="ja-JP" altLang="en-US" dirty="0"/>
                        <a:t>（６）研究費</a:t>
                      </a:r>
                    </a:p>
                  </a:txBody>
                  <a:tcPr anchor="ctr"/>
                </a:tc>
                <a:tc>
                  <a:txBody>
                    <a:bodyPr/>
                    <a:lstStyle/>
                    <a:p>
                      <a:pPr algn="ctr"/>
                      <a:r>
                        <a:rPr kumimoji="1" lang="ja-JP" altLang="en-US" dirty="0"/>
                        <a:t>あり・なし</a:t>
                      </a:r>
                    </a:p>
                  </a:txBody>
                  <a:tcPr anchor="ctr"/>
                </a:tc>
                <a:tc>
                  <a:txBody>
                    <a:bodyPr/>
                    <a:lstStyle/>
                    <a:p>
                      <a:endParaRPr kumimoji="1" lang="en-US" altLang="ja-JP" dirty="0"/>
                    </a:p>
                  </a:txBody>
                  <a:tcPr anchor="ctr"/>
                </a:tc>
                <a:extLst>
                  <a:ext uri="{0D108BD9-81ED-4DB2-BD59-A6C34878D82A}">
                    <a16:rowId xmlns:a16="http://schemas.microsoft.com/office/drawing/2014/main" val="10006"/>
                  </a:ext>
                </a:extLst>
              </a:tr>
              <a:tr h="438033">
                <a:tc>
                  <a:txBody>
                    <a:bodyPr/>
                    <a:lstStyle/>
                    <a:p>
                      <a:r>
                        <a:rPr kumimoji="1" lang="ja-JP" altLang="en-US" dirty="0"/>
                        <a:t>（７）奨学（奨励）寄附金</a:t>
                      </a:r>
                      <a:endParaRPr kumimoji="1" lang="en-US" altLang="ja-JP" dirty="0"/>
                    </a:p>
                  </a:txBody>
                  <a:tcPr anchor="ctr"/>
                </a:tc>
                <a:tc>
                  <a:txBody>
                    <a:bodyPr/>
                    <a:lstStyle/>
                    <a:p>
                      <a:pPr algn="ctr"/>
                      <a:r>
                        <a:rPr kumimoji="1" lang="ja-JP" altLang="en-US" dirty="0"/>
                        <a:t>あり・なし</a:t>
                      </a:r>
                    </a:p>
                  </a:txBody>
                  <a:tcPr anchor="ctr"/>
                </a:tc>
                <a:tc>
                  <a:txBody>
                    <a:bodyPr/>
                    <a:lstStyle/>
                    <a:p>
                      <a:endParaRPr kumimoji="1" lang="en-US" altLang="ja-JP" dirty="0"/>
                    </a:p>
                  </a:txBody>
                  <a:tcPr anchor="ctr"/>
                </a:tc>
                <a:extLst>
                  <a:ext uri="{0D108BD9-81ED-4DB2-BD59-A6C34878D82A}">
                    <a16:rowId xmlns:a16="http://schemas.microsoft.com/office/drawing/2014/main" val="10007"/>
                  </a:ext>
                </a:extLst>
              </a:tr>
              <a:tr h="438033">
                <a:tc>
                  <a:txBody>
                    <a:bodyPr/>
                    <a:lstStyle/>
                    <a:p>
                      <a:r>
                        <a:rPr kumimoji="1" lang="ja-JP" altLang="en-US" dirty="0"/>
                        <a:t>（８）研究者等の受け入れ</a:t>
                      </a:r>
                      <a:endParaRPr kumimoji="1" lang="en-US" altLang="ja-JP" dirty="0"/>
                    </a:p>
                  </a:txBody>
                  <a:tcPr anchor="ctr"/>
                </a:tc>
                <a:tc>
                  <a:txBody>
                    <a:bodyPr/>
                    <a:lstStyle/>
                    <a:p>
                      <a:pPr algn="ctr"/>
                      <a:r>
                        <a:rPr kumimoji="1" lang="ja-JP" altLang="en-US" dirty="0"/>
                        <a:t>あり・なし</a:t>
                      </a:r>
                    </a:p>
                  </a:txBody>
                  <a:tcPr anchor="ctr"/>
                </a:tc>
                <a:tc>
                  <a:txBody>
                    <a:bodyPr/>
                    <a:lstStyle/>
                    <a:p>
                      <a:endParaRPr kumimoji="1" lang="en-US" altLang="ja-JP" dirty="0"/>
                    </a:p>
                  </a:txBody>
                  <a:tcPr anchor="ctr"/>
                </a:tc>
                <a:extLst>
                  <a:ext uri="{0D108BD9-81ED-4DB2-BD59-A6C34878D82A}">
                    <a16:rowId xmlns:a16="http://schemas.microsoft.com/office/drawing/2014/main" val="2261002636"/>
                  </a:ext>
                </a:extLst>
              </a:tr>
              <a:tr h="438033">
                <a:tc>
                  <a:txBody>
                    <a:bodyPr/>
                    <a:lstStyle/>
                    <a:p>
                      <a:r>
                        <a:rPr kumimoji="1" lang="ja-JP" altLang="en-US" dirty="0"/>
                        <a:t>（９）寄付講座</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dirty="0"/>
                        <a:t>あり・なし</a:t>
                      </a:r>
                    </a:p>
                  </a:txBody>
                  <a:tcPr anchor="ctr"/>
                </a:tc>
                <a:tc>
                  <a:txBody>
                    <a:bodyPr/>
                    <a:lstStyle/>
                    <a:p>
                      <a:endParaRPr kumimoji="1" lang="ja-JP" altLang="en-US" dirty="0"/>
                    </a:p>
                  </a:txBody>
                  <a:tcPr anchor="ctr"/>
                </a:tc>
                <a:extLst>
                  <a:ext uri="{0D108BD9-81ED-4DB2-BD59-A6C34878D82A}">
                    <a16:rowId xmlns:a16="http://schemas.microsoft.com/office/drawing/2014/main" val="1292277167"/>
                  </a:ext>
                </a:extLst>
              </a:tr>
              <a:tr h="4380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（１０）その他報酬（贈答品など）</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dirty="0"/>
                        <a:t>あり・なし</a:t>
                      </a:r>
                    </a:p>
                  </a:txBody>
                  <a:tcPr anchor="ctr"/>
                </a:tc>
                <a:tc>
                  <a:txBody>
                    <a:bodyPr/>
                    <a:lstStyle/>
                    <a:p>
                      <a:endParaRPr kumimoji="1" lang="ja-JP" altLang="en-US" dirty="0"/>
                    </a:p>
                  </a:txBody>
                  <a:tcPr anchor="ctr"/>
                </a:tc>
                <a:extLst>
                  <a:ext uri="{0D108BD9-81ED-4DB2-BD59-A6C34878D82A}">
                    <a16:rowId xmlns:a16="http://schemas.microsoft.com/office/drawing/2014/main" val="1294952156"/>
                  </a:ext>
                </a:extLst>
              </a:tr>
            </a:tbl>
          </a:graphicData>
        </a:graphic>
      </p:graphicFrame>
    </p:spTree>
    <p:extLst>
      <p:ext uri="{BB962C8B-B14F-4D97-AF65-F5344CB8AC3E}">
        <p14:creationId xmlns:p14="http://schemas.microsoft.com/office/powerpoint/2010/main" val="261394242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TotalTime>
  <Words>368</Words>
  <Application>Microsoft Office PowerPoint</Application>
  <PresentationFormat>画面に合わせる (4:3)</PresentationFormat>
  <Paragraphs>54</Paragraphs>
  <Slides>3</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3</vt:i4>
      </vt:variant>
    </vt:vector>
  </HeadingPairs>
  <TitlesOfParts>
    <vt:vector size="6" baseType="lpstr">
      <vt:lpstr>Arial</vt:lpstr>
      <vt:lpstr>Calibri</vt:lpstr>
      <vt:lpstr>Office テーマ</vt:lpstr>
      <vt:lpstr>筆頭演者の利益相反自己申告書 （様式１）について</vt:lpstr>
      <vt:lpstr>開示事項 「利益相反状態開示に関する指針細則」開示事項より抜粋</vt:lpstr>
      <vt:lpstr>筆頭演者の利益相反自己申告書 （様式１）</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筆頭演者の利益相反自己申告書 （様式１）の開示方法</dc:title>
  <dc:creator>古川 拓実</dc:creator>
  <cp:lastModifiedBy>事務局 日本乳癌検診学会</cp:lastModifiedBy>
  <cp:revision>7</cp:revision>
  <dcterms:created xsi:type="dcterms:W3CDTF">2016-05-30T10:08:50Z</dcterms:created>
  <dcterms:modified xsi:type="dcterms:W3CDTF">2023-02-14T09:28:09Z</dcterms:modified>
</cp:coreProperties>
</file>