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2680613" cy="40319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A3A3"/>
    <a:srgbClr val="FF4F4F"/>
    <a:srgbClr val="D2EAE1"/>
    <a:srgbClr val="F9E5B2"/>
    <a:srgbClr val="ADD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3192" y="-136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45DB-C22F-4A65-8809-3A9843ACFAF4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B2C4-99FA-4C87-B5FF-0296497FB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3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1B2C4-99FA-4C87-B5FF-0296497FB3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13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5395" y="0"/>
            <a:ext cx="14285646" cy="18711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Abstract Title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BB4DF65B-C031-3328-6ABB-3323BCB04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94" y="2167465"/>
            <a:ext cx="14285646" cy="1295581"/>
          </a:xfrm>
        </p:spPr>
        <p:txBody>
          <a:bodyPr/>
          <a:lstStyle>
            <a:lvl1pPr>
              <a:buNone/>
              <a:defRPr sz="2800"/>
            </a:lvl1pPr>
          </a:lstStyle>
          <a:p>
            <a:pPr lvl="0"/>
            <a:r>
              <a:rPr kumimoji="1" lang="en-US" altLang="ja-JP" b="1" dirty="0"/>
              <a:t>Name of the authors</a:t>
            </a:r>
            <a:endParaRPr kumimoji="1"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6C369CF-2E03-3FE4-E8A5-4A0BC7D512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762" y="3871913"/>
            <a:ext cx="14285277" cy="914400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kumimoji="1" lang="en-US" altLang="ja-JP" dirty="0"/>
              <a:t>Affiliations</a:t>
            </a:r>
            <a:endParaRPr kumimoji="1" lang="ja-JP" altLang="en-US" dirty="0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35D7C35-16F6-2389-E6DD-ADFE6B00F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731000"/>
            <a:ext cx="6156000" cy="57150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5" name="テキスト プレースホルダー 13">
            <a:extLst>
              <a:ext uri="{FF2B5EF4-FFF2-40B4-BE49-F238E27FC236}">
                <a16:creationId xmlns:a16="http://schemas.microsoft.com/office/drawing/2014/main" id="{8ED589E9-860E-2215-04B1-C5743B3FB6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1918154"/>
            <a:ext cx="6156000" cy="9759273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6" name="テキスト プレースホルダー 13">
            <a:extLst>
              <a:ext uri="{FF2B5EF4-FFF2-40B4-BE49-F238E27FC236}">
                <a16:creationId xmlns:a16="http://schemas.microsoft.com/office/drawing/2014/main" id="{8F244FBD-4D34-ED4C-0A4F-713CD2325C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4096091"/>
            <a:ext cx="6156000" cy="57150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630D89E-EED4-0DDC-49B6-2DFCA1CC64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9886" y="6754172"/>
            <a:ext cx="14821127" cy="1943685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9" name="テキスト プレースホルダー 13">
            <a:extLst>
              <a:ext uri="{FF2B5EF4-FFF2-40B4-BE49-F238E27FC236}">
                <a16:creationId xmlns:a16="http://schemas.microsoft.com/office/drawing/2014/main" id="{62D5FBE4-8BA6-E4CB-1DC5-7844C25CCA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9885" y="33213600"/>
            <a:ext cx="7128000" cy="30697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0" name="テキスト プレースホルダー 13">
            <a:extLst>
              <a:ext uri="{FF2B5EF4-FFF2-40B4-BE49-F238E27FC236}">
                <a16:creationId xmlns:a16="http://schemas.microsoft.com/office/drawing/2014/main" id="{1587AA54-2F9F-41AD-AF08-CA2909ABB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3212050"/>
            <a:ext cx="6156000" cy="30697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2" name="テキスト プレースホルダー 13">
            <a:extLst>
              <a:ext uri="{FF2B5EF4-FFF2-40B4-BE49-F238E27FC236}">
                <a16:creationId xmlns:a16="http://schemas.microsoft.com/office/drawing/2014/main" id="{3B11322F-791F-C137-44B4-ACC89B4E15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9885" y="28509419"/>
            <a:ext cx="14821127" cy="30697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1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99" userDrawn="1">
          <p15:clr>
            <a:srgbClr val="FBAE40"/>
          </p15:clr>
        </p15:guide>
        <p15:guide id="2" pos="71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292" y="10733154"/>
            <a:ext cx="19562029" cy="2558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09AE04-70C6-888C-1B8A-629962EFD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543995"/>
            <a:ext cx="22680613" cy="37765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37D58D1-6947-3C05-FC68-3EDF4185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046"/>
          <a:stretch>
            <a:fillRect/>
          </a:stretch>
        </p:blipFill>
        <p:spPr>
          <a:xfrm>
            <a:off x="5053379" y="0"/>
            <a:ext cx="17627234" cy="504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394" y="0"/>
            <a:ext cx="17215217" cy="233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Abstract Title</a:t>
            </a:r>
            <a:endParaRPr 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FF60E0C2-A5B5-572B-433C-523BF4366BE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5040000" cy="493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567019" indent="-567019" algn="ctr" defTabSz="2268078" rtl="0" eaLnBrk="1" latinLnBrk="0" hangingPunct="1">
              <a:lnSpc>
                <a:spcPct val="90000"/>
              </a:lnSpc>
              <a:spcBef>
                <a:spcPts val="2480"/>
              </a:spcBef>
              <a:buFont typeface="Arial" panose="020B0604020202020204" pitchFamily="34" charset="0"/>
              <a:buNone/>
              <a:defRPr kumimoji="1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1058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5097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9136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3175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7214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1253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05292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39330" indent="-567019" algn="l" defTabSz="2268078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Char char="•"/>
              <a:defRPr kumimoji="1" sz="4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The poster number will be assigned by the Secretariat. </a:t>
            </a:r>
          </a:p>
          <a:p>
            <a:r>
              <a:rPr lang="en-US" altLang="ja-JP"/>
              <a:t>Please do not include it in this space.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53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268078" rtl="0" eaLnBrk="1" latinLnBrk="0" hangingPunct="1">
        <a:lnSpc>
          <a:spcPct val="90000"/>
        </a:lnSpc>
        <a:spcBef>
          <a:spcPct val="0"/>
        </a:spcBef>
        <a:buNone/>
        <a:defRPr kumimoji="1" sz="6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567019" indent="-567019" algn="l" defTabSz="2268078" rtl="0" eaLnBrk="1" latinLnBrk="0" hangingPunct="1">
        <a:lnSpc>
          <a:spcPct val="90000"/>
        </a:lnSpc>
        <a:spcBef>
          <a:spcPts val="2480"/>
        </a:spcBef>
        <a:buFont typeface="Arial" panose="020B0604020202020204" pitchFamily="34" charset="0"/>
        <a:buChar char="•"/>
        <a:defRPr kumimoji="1" sz="6945" kern="1200">
          <a:solidFill>
            <a:schemeClr val="tx1"/>
          </a:solidFill>
          <a:latin typeface="+mn-lt"/>
          <a:ea typeface="+mn-ea"/>
          <a:cs typeface="+mn-cs"/>
        </a:defRPr>
      </a:lvl1pPr>
      <a:lvl2pPr marL="1701058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2835097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969136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5103175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6237214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7371253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8505292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639330" indent="-567019" algn="l" defTabSz="2268078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1pPr>
      <a:lvl2pPr marL="1134039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2pPr>
      <a:lvl3pPr marL="2268078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3pPr>
      <a:lvl4pPr marL="3402117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4536156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5670194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6804233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7938272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072311" algn="l" defTabSz="2268078" rtl="0" eaLnBrk="1" latinLnBrk="0" hangingPunct="1">
        <a:defRPr kumimoji="1" sz="4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99" userDrawn="1">
          <p15:clr>
            <a:srgbClr val="F26B43"/>
          </p15:clr>
        </p15:guide>
        <p15:guide id="2" pos="71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A5D5585-5026-CC73-088B-A61AD26123F0}"/>
              </a:ext>
            </a:extLst>
          </p:cNvPr>
          <p:cNvSpPr/>
          <p:nvPr/>
        </p:nvSpPr>
        <p:spPr>
          <a:xfrm>
            <a:off x="14900743" y="32410400"/>
            <a:ext cx="7414508" cy="1292109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タイトル 52">
            <a:extLst>
              <a:ext uri="{FF2B5EF4-FFF2-40B4-BE49-F238E27FC236}">
                <a16:creationId xmlns:a16="http://schemas.microsoft.com/office/drawing/2014/main" id="{EA6667D0-354B-60B6-117F-D5CC0B3B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4" name="テキスト プレースホルダー 53">
            <a:extLst>
              <a:ext uri="{FF2B5EF4-FFF2-40B4-BE49-F238E27FC236}">
                <a16:creationId xmlns:a16="http://schemas.microsoft.com/office/drawing/2014/main" id="{43B7DE48-277F-FC19-C125-436DBEF3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5" name="テキスト プレースホルダー 54">
            <a:extLst>
              <a:ext uri="{FF2B5EF4-FFF2-40B4-BE49-F238E27FC236}">
                <a16:creationId xmlns:a16="http://schemas.microsoft.com/office/drawing/2014/main" id="{AFA04AE8-8791-B8AA-25CA-4755ECBF4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6" name="テキスト プレースホルダー 55">
            <a:extLst>
              <a:ext uri="{FF2B5EF4-FFF2-40B4-BE49-F238E27FC236}">
                <a16:creationId xmlns:a16="http://schemas.microsoft.com/office/drawing/2014/main" id="{26BF1E0E-EA77-FEC3-D1E8-42E0C25C3C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7" name="テキスト プレースホルダー 56">
            <a:extLst>
              <a:ext uri="{FF2B5EF4-FFF2-40B4-BE49-F238E27FC236}">
                <a16:creationId xmlns:a16="http://schemas.microsoft.com/office/drawing/2014/main" id="{B4D66D81-F870-7DD4-31D8-ACD70928B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8" name="テキスト プレースホルダー 57">
            <a:extLst>
              <a:ext uri="{FF2B5EF4-FFF2-40B4-BE49-F238E27FC236}">
                <a16:creationId xmlns:a16="http://schemas.microsoft.com/office/drawing/2014/main" id="{D520B1D7-4F70-2890-D8D2-F4D4F2F37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7F425333-B514-0BE2-DBE2-65E88CBDD4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0" name="テキスト プレースホルダー 59">
            <a:extLst>
              <a:ext uri="{FF2B5EF4-FFF2-40B4-BE49-F238E27FC236}">
                <a16:creationId xmlns:a16="http://schemas.microsoft.com/office/drawing/2014/main" id="{CC68A189-A70E-1216-E4B1-A78175BD15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470AC01D-09F1-9EEC-1C96-C3396CB51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EDA9BE29-5BBF-E79A-668F-FF25827D7F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098E1FB-186D-CB53-7654-29C991C3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2661" y="33832058"/>
            <a:ext cx="6988351" cy="3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In connection with the presentation, I disclose COI with the following companies/organizations,</a:t>
            </a:r>
          </a:p>
        </p:txBody>
      </p:sp>
      <p:graphicFrame>
        <p:nvGraphicFramePr>
          <p:cNvPr id="64" name="表 63">
            <a:extLst>
              <a:ext uri="{FF2B5EF4-FFF2-40B4-BE49-F238E27FC236}">
                <a16:creationId xmlns:a16="http://schemas.microsoft.com/office/drawing/2014/main" id="{F8A73CF4-7201-6715-265B-1C11D02EB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1812"/>
              </p:ext>
            </p:extLst>
          </p:nvPr>
        </p:nvGraphicFramePr>
        <p:xfrm>
          <a:off x="15082661" y="34252337"/>
          <a:ext cx="7074695" cy="192163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395930">
                  <a:extLst>
                    <a:ext uri="{9D8B030D-6E8A-4147-A177-3AD203B41FA5}">
                      <a16:colId xmlns:a16="http://schemas.microsoft.com/office/drawing/2014/main" val="348958290"/>
                    </a:ext>
                  </a:extLst>
                </a:gridCol>
                <a:gridCol w="211884">
                  <a:extLst>
                    <a:ext uri="{9D8B030D-6E8A-4147-A177-3AD203B41FA5}">
                      <a16:colId xmlns:a16="http://schemas.microsoft.com/office/drawing/2014/main" val="2787864067"/>
                    </a:ext>
                  </a:extLst>
                </a:gridCol>
                <a:gridCol w="4466881">
                  <a:extLst>
                    <a:ext uri="{9D8B030D-6E8A-4147-A177-3AD203B41FA5}">
                      <a16:colId xmlns:a16="http://schemas.microsoft.com/office/drawing/2014/main" val="3960474242"/>
                    </a:ext>
                  </a:extLst>
                </a:gridCol>
              </a:tblGrid>
              <a:tr h="230740"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No</a:t>
                      </a:r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If yes, please specify the name of company, organization, your status.</a:t>
                      </a:r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4978528"/>
                  </a:ext>
                </a:extLst>
              </a:tr>
              <a:tr h="230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1) A position of a board member or advisor: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8874686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2) Stock holdings: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586982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3) Patent royalties: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7259271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4) Honoraria for lectures: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0063951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5) Honoraria for manuscripts: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5810014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6) Total clinical research grants: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5144924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7) Receiving travel expenses or gifts:</a:t>
                      </a:r>
                      <a:endParaRPr 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9917215"/>
                  </a:ext>
                </a:extLst>
              </a:tr>
            </a:tbl>
          </a:graphicData>
        </a:graphic>
      </p:graphicFrame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09BFADB9-EB5D-B78E-8935-325E23F91BB4}"/>
              </a:ext>
            </a:extLst>
          </p:cNvPr>
          <p:cNvSpPr txBox="1">
            <a:spLocks/>
          </p:cNvSpPr>
          <p:nvPr/>
        </p:nvSpPr>
        <p:spPr>
          <a:xfrm>
            <a:off x="15289995" y="33366133"/>
            <a:ext cx="6312705" cy="3531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b="1" dirty="0">
                <a:latin typeface="+mj-lt"/>
              </a:rPr>
              <a:t>Name of the Speaker</a:t>
            </a:r>
            <a:r>
              <a:rPr lang="ja-JP" altLang="en-US" sz="2400" b="1" dirty="0">
                <a:latin typeface="+mj-lt"/>
              </a:rPr>
              <a:t>：</a:t>
            </a:r>
            <a:r>
              <a:rPr lang="en-US" altLang="ja-JP" sz="2400" b="1" dirty="0">
                <a:latin typeface="+mj-lt"/>
              </a:rPr>
              <a:t>XXXXXX</a:t>
            </a:r>
            <a:endParaRPr lang="ja-JP" altLang="en-US" sz="2400" b="1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2400" b="1" dirty="0">
              <a:latin typeface="+mj-lt"/>
            </a:endParaRPr>
          </a:p>
        </p:txBody>
      </p:sp>
      <p:sp>
        <p:nvSpPr>
          <p:cNvPr id="68" name="タイトル 1">
            <a:extLst>
              <a:ext uri="{FF2B5EF4-FFF2-40B4-BE49-F238E27FC236}">
                <a16:creationId xmlns:a16="http://schemas.microsoft.com/office/drawing/2014/main" id="{1CF93663-87FC-448B-A201-5B0072680112}"/>
              </a:ext>
            </a:extLst>
          </p:cNvPr>
          <p:cNvSpPr txBox="1">
            <a:spLocks/>
          </p:cNvSpPr>
          <p:nvPr/>
        </p:nvSpPr>
        <p:spPr>
          <a:xfrm>
            <a:off x="14900743" y="32393673"/>
            <a:ext cx="7414508" cy="675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/>
              <a:t>The 98th Annual Meeting of </a:t>
            </a:r>
            <a:br>
              <a:rPr lang="en-US" altLang="zh-CN" sz="2800" dirty="0"/>
            </a:br>
            <a:r>
              <a:rPr lang="en-US" altLang="zh-CN" sz="2800" dirty="0"/>
              <a:t>Japanese Gastric Cancer Association </a:t>
            </a:r>
          </a:p>
        </p:txBody>
      </p:sp>
    </p:spTree>
    <p:extLst>
      <p:ext uri="{BB962C8B-B14F-4D97-AF65-F5344CB8AC3E}">
        <p14:creationId xmlns:p14="http://schemas.microsoft.com/office/powerpoint/2010/main" val="284924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25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104</Words>
  <Application>Microsoft Office PowerPoint</Application>
  <PresentationFormat>ユーザー設定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Arial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Yukiya Narita</dc:creator>
  <cp:lastModifiedBy>Yukiya Narita</cp:lastModifiedBy>
  <cp:revision>4</cp:revision>
  <dcterms:created xsi:type="dcterms:W3CDTF">2025-12-26T06:17:20Z</dcterms:created>
  <dcterms:modified xsi:type="dcterms:W3CDTF">2025-12-26T07:49:38Z</dcterms:modified>
</cp:coreProperties>
</file>