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376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02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933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297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01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23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148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47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821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47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45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21FFB-E6F1-4FD8-B3E7-274D9F5C95B3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95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8"/>
          <p:cNvSpPr txBox="1">
            <a:spLocks noChangeArrowheads="1"/>
          </p:cNvSpPr>
          <p:nvPr/>
        </p:nvSpPr>
        <p:spPr bwMode="auto">
          <a:xfrm>
            <a:off x="611560" y="1340768"/>
            <a:ext cx="180369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kumimoji="0" lang="en-US" altLang="ja-JP" sz="3200" b="1" dirty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</a:rPr>
              <a:t>COI </a:t>
            </a:r>
            <a:r>
              <a:rPr kumimoji="0" lang="ja-JP" altLang="en-US" sz="3200" b="1" dirty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</a:rPr>
              <a:t>開示</a:t>
            </a:r>
            <a:endParaRPr lang="ja-JP" altLang="en-US" sz="1600" b="1" dirty="0">
              <a:solidFill>
                <a:schemeClr val="bg1">
                  <a:lumMod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5" name="正方形/長方形 2"/>
          <p:cNvSpPr>
            <a:spLocks noChangeArrowheads="1"/>
          </p:cNvSpPr>
          <p:nvPr/>
        </p:nvSpPr>
        <p:spPr bwMode="auto">
          <a:xfrm>
            <a:off x="200025" y="1925543"/>
            <a:ext cx="87439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4800" u="sng" dirty="0">
                <a:latin typeface="+mn-ea"/>
              </a:rPr>
              <a:t>発表者名</a:t>
            </a:r>
            <a:endParaRPr lang="en-US" altLang="ja-JP" sz="4800" u="sng" dirty="0">
              <a:latin typeface="+mn-ea"/>
            </a:endParaRPr>
          </a:p>
        </p:txBody>
      </p:sp>
      <p:sp>
        <p:nvSpPr>
          <p:cNvPr id="6" name="正方形/長方形 3"/>
          <p:cNvSpPr>
            <a:spLocks noChangeArrowheads="1"/>
          </p:cNvSpPr>
          <p:nvPr/>
        </p:nvSpPr>
        <p:spPr bwMode="auto">
          <a:xfrm>
            <a:off x="200025" y="2901291"/>
            <a:ext cx="8743950" cy="527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130000"/>
              </a:lnSpc>
            </a:pPr>
            <a:r>
              <a:rPr lang="ja-JP" altLang="en-US" sz="2400" dirty="0">
                <a:solidFill>
                  <a:schemeClr val="tx1"/>
                </a:solidFill>
              </a:rPr>
              <a:t>演題発表に関連し、開示すべき</a:t>
            </a:r>
            <a:r>
              <a:rPr lang="en-US" altLang="ja-JP" sz="2400" dirty="0">
                <a:solidFill>
                  <a:schemeClr val="tx1"/>
                </a:solidFill>
              </a:rPr>
              <a:t>COI </a:t>
            </a:r>
            <a:r>
              <a:rPr lang="ja-JP" altLang="en-US" sz="2400" dirty="0">
                <a:solidFill>
                  <a:schemeClr val="tx1"/>
                </a:solidFill>
              </a:rPr>
              <a:t>関係にある企業などとして、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262389"/>
            <a:ext cx="8172400" cy="790347"/>
            <a:chOff x="0" y="262389"/>
            <a:chExt cx="8172400" cy="790347"/>
          </a:xfrm>
        </p:grpSpPr>
        <p:cxnSp>
          <p:nvCxnSpPr>
            <p:cNvPr id="8" name="直線コネクタ 7"/>
            <p:cNvCxnSpPr/>
            <p:nvPr/>
          </p:nvCxnSpPr>
          <p:spPr>
            <a:xfrm>
              <a:off x="0" y="1052736"/>
              <a:ext cx="8172400" cy="0"/>
            </a:xfrm>
            <a:prstGeom prst="line">
              <a:avLst/>
            </a:prstGeom>
            <a:ln w="8572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/>
            <p:cNvSpPr txBox="1"/>
            <p:nvPr/>
          </p:nvSpPr>
          <p:spPr>
            <a:xfrm>
              <a:off x="200025" y="262389"/>
              <a:ext cx="7972375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3600" dirty="0">
                  <a:latin typeface="+mj-ea"/>
                  <a:ea typeface="+mj-ea"/>
                  <a:cs typeface="Times New Roman" panose="02020603050405020304" pitchFamily="18" charset="0"/>
                </a:rPr>
                <a:t>第</a:t>
              </a:r>
              <a:r>
                <a:rPr lang="en-US" altLang="ja-JP" sz="3600" dirty="0">
                  <a:latin typeface="+mj-ea"/>
                  <a:ea typeface="+mj-ea"/>
                  <a:cs typeface="Times New Roman" panose="02020603050405020304" pitchFamily="18" charset="0"/>
                </a:rPr>
                <a:t>98</a:t>
              </a:r>
              <a:r>
                <a:rPr lang="ja-JP" altLang="en-US" sz="3600" dirty="0">
                  <a:latin typeface="+mj-ea"/>
                  <a:ea typeface="+mj-ea"/>
                  <a:cs typeface="Times New Roman" panose="02020603050405020304" pitchFamily="18" charset="0"/>
                </a:rPr>
                <a:t>回日本胃癌学会総会</a:t>
              </a:r>
              <a:endParaRPr kumimoji="1" lang="ja-JP" altLang="en-US" sz="3600" dirty="0">
                <a:latin typeface="+mj-ea"/>
                <a:ea typeface="+mj-ea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Text Box 6">
            <a:extLst>
              <a:ext uri="{FF2B5EF4-FFF2-40B4-BE49-F238E27FC236}">
                <a16:creationId xmlns:a16="http://schemas.microsoft.com/office/drawing/2014/main" id="{7097F257-8E52-3707-BB22-36B7653D6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3629346"/>
            <a:ext cx="5194597" cy="2761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①</a:t>
            </a:r>
            <a:r>
              <a:rPr kumimoji="0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顧問：</a:t>
            </a:r>
          </a:p>
          <a:p>
            <a:pPr marL="0" marR="0" lvl="0" indent="0" defTabSz="914400" eaLnBrk="1" fontAlgn="base" latinLnBrk="0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②株保有・利益：</a:t>
            </a:r>
          </a:p>
          <a:p>
            <a:pPr marL="0" marR="0" lvl="0" indent="0" defTabSz="914400" eaLnBrk="1" fontAlgn="base" latinLnBrk="0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③特許使用料：</a:t>
            </a:r>
          </a:p>
          <a:p>
            <a:pPr marL="0" marR="0" lvl="0" indent="0" defTabSz="914400" eaLnBrk="1" fontAlgn="base" latinLnBrk="0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④講演料：</a:t>
            </a:r>
          </a:p>
          <a:p>
            <a:pPr marL="0" marR="0" lvl="0" indent="0" defTabSz="914400" eaLnBrk="1" fontAlgn="base" latinLnBrk="0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⑤原稿料：</a:t>
            </a:r>
          </a:p>
          <a:p>
            <a:pPr marL="0" marR="0" lvl="0" indent="0" defTabSz="914400" eaLnBrk="1" fontAlgn="base" latinLnBrk="0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⑥受託研究・共同研究費：</a:t>
            </a:r>
          </a:p>
          <a:p>
            <a:pPr marL="0" marR="0" lvl="0" indent="0" defTabSz="914400" eaLnBrk="1" fontAlgn="base" latinLnBrk="0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⑦贈答品などの報酬：</a:t>
            </a: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72B610F0-83AE-9CA2-7C7A-2389CB8A8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984" y="3629346"/>
            <a:ext cx="2266950" cy="2761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 b="1">
                <a:solidFill>
                  <a:srgbClr val="FFFFFF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 eaLnBrk="1" hangingPunct="1">
              <a:lnSpc>
                <a:spcPct val="105000"/>
              </a:lnSpc>
            </a:pPr>
            <a:r>
              <a:rPr lang="ja-JP" altLang="en-US" sz="2400" b="0" dirty="0">
                <a:solidFill>
                  <a:schemeClr val="tx1"/>
                </a:solidFill>
                <a:latin typeface="+mn-ea"/>
                <a:ea typeface="+mn-ea"/>
              </a:rPr>
              <a:t>なし</a:t>
            </a:r>
          </a:p>
          <a:p>
            <a:pPr eaLnBrk="1" hangingPunct="1">
              <a:lnSpc>
                <a:spcPct val="105000"/>
              </a:lnSpc>
            </a:pPr>
            <a:r>
              <a:rPr lang="ja-JP" altLang="en-US" sz="2400" b="0" dirty="0">
                <a:solidFill>
                  <a:schemeClr val="tx1"/>
                </a:solidFill>
                <a:latin typeface="+mn-ea"/>
                <a:ea typeface="+mn-ea"/>
              </a:rPr>
              <a:t>なし</a:t>
            </a:r>
          </a:p>
          <a:p>
            <a:pPr eaLnBrk="1" hangingPunct="1">
              <a:lnSpc>
                <a:spcPct val="105000"/>
              </a:lnSpc>
            </a:pPr>
            <a:r>
              <a:rPr lang="ja-JP" altLang="en-US" sz="2400" b="0" dirty="0">
                <a:solidFill>
                  <a:schemeClr val="tx1"/>
                </a:solidFill>
                <a:latin typeface="+mn-ea"/>
                <a:ea typeface="+mn-ea"/>
              </a:rPr>
              <a:t>なし</a:t>
            </a:r>
          </a:p>
          <a:p>
            <a:pPr eaLnBrk="1" hangingPunct="1">
              <a:lnSpc>
                <a:spcPct val="105000"/>
              </a:lnSpc>
            </a:pPr>
            <a:r>
              <a:rPr lang="ja-JP" altLang="en-US" sz="2400" b="0" dirty="0">
                <a:solidFill>
                  <a:schemeClr val="tx1"/>
                </a:solidFill>
                <a:latin typeface="+mn-ea"/>
                <a:ea typeface="+mn-ea"/>
              </a:rPr>
              <a:t>なし</a:t>
            </a:r>
          </a:p>
          <a:p>
            <a:pPr eaLnBrk="1" hangingPunct="1">
              <a:lnSpc>
                <a:spcPct val="105000"/>
              </a:lnSpc>
            </a:pPr>
            <a:r>
              <a:rPr lang="ja-JP" altLang="en-US" sz="2400" b="0" dirty="0">
                <a:solidFill>
                  <a:schemeClr val="tx1"/>
                </a:solidFill>
                <a:latin typeface="+mn-ea"/>
                <a:ea typeface="+mn-ea"/>
              </a:rPr>
              <a:t>なし</a:t>
            </a:r>
          </a:p>
          <a:p>
            <a:pPr eaLnBrk="1" hangingPunct="1">
              <a:lnSpc>
                <a:spcPct val="105000"/>
              </a:lnSpc>
            </a:pPr>
            <a:r>
              <a:rPr lang="ja-JP" altLang="en-US" sz="2400" b="0" dirty="0">
                <a:solidFill>
                  <a:schemeClr val="tx1"/>
                </a:solidFill>
                <a:latin typeface="+mn-ea"/>
                <a:ea typeface="+mn-ea"/>
              </a:rPr>
              <a:t>○○製薬</a:t>
            </a:r>
          </a:p>
          <a:p>
            <a:pPr eaLnBrk="1" hangingPunct="1">
              <a:lnSpc>
                <a:spcPct val="105000"/>
              </a:lnSpc>
            </a:pPr>
            <a:r>
              <a:rPr lang="ja-JP" altLang="en-US" sz="2400" b="0" dirty="0">
                <a:solidFill>
                  <a:schemeClr val="tx1"/>
                </a:solidFill>
                <a:latin typeface="+mn-ea"/>
                <a:ea typeface="+mn-ea"/>
              </a:rPr>
              <a:t>なし</a:t>
            </a:r>
          </a:p>
        </p:txBody>
      </p:sp>
    </p:spTree>
    <p:extLst>
      <p:ext uri="{BB962C8B-B14F-4D97-AF65-F5344CB8AC3E}">
        <p14:creationId xmlns:p14="http://schemas.microsoft.com/office/powerpoint/2010/main" val="1372648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68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藤村 美幸</dc:creator>
  <cp:lastModifiedBy>岡部 瞳</cp:lastModifiedBy>
  <cp:revision>8</cp:revision>
  <dcterms:created xsi:type="dcterms:W3CDTF">2017-07-25T09:34:17Z</dcterms:created>
  <dcterms:modified xsi:type="dcterms:W3CDTF">2025-06-25T05:04:39Z</dcterms:modified>
</cp:coreProperties>
</file>