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458" y="4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277C-C489-47F8-8A61-9CCB0D39DA81}" type="datetimeFigureOut">
              <a:rPr kumimoji="1" lang="ja-JP" altLang="en-US" smtClean="0"/>
              <a:t>2017/7/19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0B65-0B30-4137-B217-FBD7B7E2BE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1523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277C-C489-47F8-8A61-9CCB0D39DA81}" type="datetimeFigureOut">
              <a:rPr kumimoji="1" lang="ja-JP" altLang="en-US" smtClean="0"/>
              <a:t>2017/7/19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0B65-0B30-4137-B217-FBD7B7E2BE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90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277C-C489-47F8-8A61-9CCB0D39DA81}" type="datetimeFigureOut">
              <a:rPr kumimoji="1" lang="ja-JP" altLang="en-US" smtClean="0"/>
              <a:t>2017/7/19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0B65-0B30-4137-B217-FBD7B7E2BE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3632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277C-C489-47F8-8A61-9CCB0D39DA81}" type="datetimeFigureOut">
              <a:rPr kumimoji="1" lang="ja-JP" altLang="en-US" smtClean="0"/>
              <a:t>2017/7/19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0B65-0B30-4137-B217-FBD7B7E2BE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7456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277C-C489-47F8-8A61-9CCB0D39DA81}" type="datetimeFigureOut">
              <a:rPr kumimoji="1" lang="ja-JP" altLang="en-US" smtClean="0"/>
              <a:t>2017/7/19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0B65-0B30-4137-B217-FBD7B7E2BE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4241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277C-C489-47F8-8A61-9CCB0D39DA81}" type="datetimeFigureOut">
              <a:rPr kumimoji="1" lang="ja-JP" altLang="en-US" smtClean="0"/>
              <a:t>2017/7/19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0B65-0B30-4137-B217-FBD7B7E2BE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8474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277C-C489-47F8-8A61-9CCB0D39DA81}" type="datetimeFigureOut">
              <a:rPr kumimoji="1" lang="ja-JP" altLang="en-US" smtClean="0"/>
              <a:t>2017/7/19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0B65-0B30-4137-B217-FBD7B7E2BE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8466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277C-C489-47F8-8A61-9CCB0D39DA81}" type="datetimeFigureOut">
              <a:rPr kumimoji="1" lang="ja-JP" altLang="en-US" smtClean="0"/>
              <a:t>2017/7/19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0B65-0B30-4137-B217-FBD7B7E2BE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1287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277C-C489-47F8-8A61-9CCB0D39DA81}" type="datetimeFigureOut">
              <a:rPr kumimoji="1" lang="ja-JP" altLang="en-US" smtClean="0"/>
              <a:t>2017/7/19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0B65-0B30-4137-B217-FBD7B7E2BE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4175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277C-C489-47F8-8A61-9CCB0D39DA81}" type="datetimeFigureOut">
              <a:rPr kumimoji="1" lang="ja-JP" altLang="en-US" smtClean="0"/>
              <a:t>2017/7/19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0B65-0B30-4137-B217-FBD7B7E2BE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8103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277C-C489-47F8-8A61-9CCB0D39DA81}" type="datetimeFigureOut">
              <a:rPr kumimoji="1" lang="ja-JP" altLang="en-US" smtClean="0"/>
              <a:t>2017/7/19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0B65-0B30-4137-B217-FBD7B7E2BE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7847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A277C-C489-47F8-8A61-9CCB0D39DA81}" type="datetimeFigureOut">
              <a:rPr kumimoji="1" lang="ja-JP" altLang="en-US" smtClean="0"/>
              <a:t>2017/7/19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FC0B65-0B30-4137-B217-FBD7B7E2BE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94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918" y="476672"/>
            <a:ext cx="8266834" cy="54006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  <p:sp>
        <p:nvSpPr>
          <p:cNvPr id="4" name="正方形/長方形 3"/>
          <p:cNvSpPr/>
          <p:nvPr/>
        </p:nvSpPr>
        <p:spPr>
          <a:xfrm>
            <a:off x="261392" y="6011996"/>
            <a:ext cx="83430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dirty="0"/>
              <a:t>(</a:t>
            </a:r>
            <a:r>
              <a:rPr lang="ja-JP" altLang="ja-JP" dirty="0"/>
              <a:t>様式１－</a:t>
            </a:r>
            <a:r>
              <a:rPr lang="en-US" altLang="ja-JP" dirty="0"/>
              <a:t>a)</a:t>
            </a:r>
            <a:r>
              <a:rPr lang="ja-JP" altLang="ja-JP" dirty="0"/>
              <a:t>学術講演時に申告すべき</a:t>
            </a:r>
            <a:r>
              <a:rPr lang="en-US" altLang="ja-JP" dirty="0"/>
              <a:t>COI</a:t>
            </a:r>
            <a:r>
              <a:rPr lang="ja-JP" altLang="ja-JP" dirty="0"/>
              <a:t>状態</a:t>
            </a:r>
            <a:r>
              <a:rPr lang="en-US" altLang="ja-JP" dirty="0"/>
              <a:t>(</a:t>
            </a:r>
            <a:r>
              <a:rPr lang="ja-JP" altLang="ja-JP" dirty="0"/>
              <a:t>過去</a:t>
            </a:r>
            <a:r>
              <a:rPr lang="en-US" altLang="ja-JP" dirty="0"/>
              <a:t>3</a:t>
            </a:r>
            <a:r>
              <a:rPr lang="ja-JP" altLang="ja-JP" dirty="0"/>
              <a:t>年間</a:t>
            </a:r>
            <a:r>
              <a:rPr lang="en-US" altLang="ja-JP" dirty="0"/>
              <a:t>)</a:t>
            </a:r>
            <a:r>
              <a:rPr lang="ja-JP" altLang="ja-JP" dirty="0"/>
              <a:t>がない開示例</a:t>
            </a:r>
          </a:p>
        </p:txBody>
      </p:sp>
    </p:spTree>
    <p:extLst>
      <p:ext uri="{BB962C8B-B14F-4D97-AF65-F5344CB8AC3E}">
        <p14:creationId xmlns:p14="http://schemas.microsoft.com/office/powerpoint/2010/main" val="737383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7526196"/>
              </p:ext>
            </p:extLst>
          </p:nvPr>
        </p:nvGraphicFramePr>
        <p:xfrm>
          <a:off x="539553" y="692696"/>
          <a:ext cx="7920879" cy="31683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402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0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402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60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(</a:t>
                      </a:r>
                      <a:r>
                        <a:rPr lang="ja-JP" sz="1600" kern="100" dirty="0">
                          <a:effectLst/>
                        </a:rPr>
                        <a:t>機関・教室</a:t>
                      </a:r>
                      <a:r>
                        <a:rPr lang="en-US" sz="1600" kern="100" dirty="0">
                          <a:effectLst/>
                        </a:rPr>
                        <a:t>/</a:t>
                      </a:r>
                      <a:r>
                        <a:rPr lang="ja-JP" sz="1600" kern="100" dirty="0">
                          <a:effectLst/>
                        </a:rPr>
                        <a:t>診療科</a:t>
                      </a:r>
                      <a:r>
                        <a:rPr lang="en-US" sz="1600" kern="100" dirty="0">
                          <a:effectLst/>
                        </a:rPr>
                        <a:t>)</a:t>
                      </a:r>
                      <a:r>
                        <a:rPr lang="ja-JP" sz="1600" kern="100" dirty="0">
                          <a:effectLst/>
                        </a:rPr>
                        <a:t>： 金額 </a:t>
                      </a:r>
                      <a:endParaRPr lang="ja-JP" sz="1600" kern="100" dirty="0">
                        <a:solidFill>
                          <a:srgbClr val="000000"/>
                        </a:solidFill>
                        <a:effectLst/>
                        <a:latin typeface="ＭＳ ゴシック"/>
                        <a:cs typeface="ＭＳ ゴシック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ja-JP" sz="1600" kern="100">
                          <a:effectLst/>
                        </a:rPr>
                        <a:t>該当の状況 </a:t>
                      </a:r>
                      <a:endParaRPr lang="ja-JP" sz="1600" kern="100">
                        <a:solidFill>
                          <a:srgbClr val="000000"/>
                        </a:solidFill>
                        <a:effectLst/>
                        <a:latin typeface="ＭＳ ゴシック"/>
                        <a:cs typeface="ＭＳ ゴシック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ja-JP" sz="1600" kern="100">
                          <a:effectLst/>
                        </a:rPr>
                        <a:t>該当のある場合，企業名等 </a:t>
                      </a:r>
                      <a:endParaRPr lang="ja-JP" sz="1600" kern="100">
                        <a:solidFill>
                          <a:srgbClr val="000000"/>
                        </a:solidFill>
                        <a:effectLst/>
                        <a:latin typeface="ＭＳ ゴシック"/>
                        <a:cs typeface="ＭＳ ゴシック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0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ja-JP" sz="1600" kern="100">
                          <a:effectLst/>
                        </a:rPr>
                        <a:t>役員・顧問職 </a:t>
                      </a:r>
                      <a:endParaRPr lang="ja-JP" sz="1600" kern="100">
                        <a:solidFill>
                          <a:srgbClr val="000000"/>
                        </a:solidFill>
                        <a:effectLst/>
                        <a:latin typeface="ＭＳ ゴシック"/>
                        <a:cs typeface="ＭＳ ゴシック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100</a:t>
                      </a:r>
                      <a:r>
                        <a:rPr lang="ja-JP" sz="1600" kern="100">
                          <a:effectLst/>
                        </a:rPr>
                        <a:t>万円以上 </a:t>
                      </a:r>
                      <a:endParaRPr lang="ja-JP" sz="1600" kern="100">
                        <a:solidFill>
                          <a:srgbClr val="000000"/>
                        </a:solidFill>
                        <a:effectLst/>
                        <a:latin typeface="ＭＳ ゴシック"/>
                        <a:cs typeface="ＭＳ ゴシック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ja-JP" sz="1600" kern="100">
                          <a:effectLst/>
                        </a:rPr>
                        <a:t>有・無 </a:t>
                      </a:r>
                      <a:endParaRPr lang="ja-JP" sz="1600" kern="100">
                        <a:solidFill>
                          <a:srgbClr val="000000"/>
                        </a:solidFill>
                        <a:effectLst/>
                        <a:latin typeface="ＭＳ ゴシック"/>
                        <a:cs typeface="ＭＳ ゴシック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0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ja-JP" sz="1600" kern="100">
                          <a:effectLst/>
                        </a:rPr>
                        <a:t>株 </a:t>
                      </a:r>
                      <a:endParaRPr lang="ja-JP" sz="1600" kern="100">
                        <a:solidFill>
                          <a:srgbClr val="000000"/>
                        </a:solidFill>
                        <a:effectLst/>
                        <a:latin typeface="ＭＳ ゴシック"/>
                        <a:cs typeface="ＭＳ ゴシック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ja-JP" sz="1600" kern="100">
                          <a:effectLst/>
                        </a:rPr>
                        <a:t>全株式の</a:t>
                      </a:r>
                      <a:r>
                        <a:rPr lang="en-US" sz="1600" kern="100">
                          <a:effectLst/>
                        </a:rPr>
                        <a:t>5</a:t>
                      </a:r>
                      <a:r>
                        <a:rPr lang="ja-JP" sz="1600" kern="100">
                          <a:effectLst/>
                        </a:rPr>
                        <a:t>％以上 </a:t>
                      </a:r>
                      <a:endParaRPr lang="ja-JP" sz="1600" kern="100">
                        <a:solidFill>
                          <a:srgbClr val="000000"/>
                        </a:solidFill>
                        <a:effectLst/>
                        <a:latin typeface="ＭＳ ゴシック"/>
                        <a:cs typeface="ＭＳ ゴシック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ja-JP" sz="1600" kern="100">
                          <a:effectLst/>
                        </a:rPr>
                        <a:t>有・無 </a:t>
                      </a:r>
                      <a:endParaRPr lang="ja-JP" sz="1600" kern="100">
                        <a:solidFill>
                          <a:srgbClr val="000000"/>
                        </a:solidFill>
                        <a:effectLst/>
                        <a:latin typeface="ＭＳ ゴシック"/>
                        <a:cs typeface="ＭＳ ゴシック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0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ja-JP" sz="1600" kern="100">
                          <a:effectLst/>
                        </a:rPr>
                        <a:t>特許使用料 </a:t>
                      </a:r>
                      <a:endParaRPr lang="ja-JP" sz="1600" kern="100">
                        <a:solidFill>
                          <a:srgbClr val="000000"/>
                        </a:solidFill>
                        <a:effectLst/>
                        <a:latin typeface="ＭＳ ゴシック"/>
                        <a:cs typeface="ＭＳ ゴシック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100</a:t>
                      </a:r>
                      <a:r>
                        <a:rPr lang="ja-JP" sz="1600" kern="100">
                          <a:effectLst/>
                        </a:rPr>
                        <a:t>万円以上 </a:t>
                      </a:r>
                      <a:endParaRPr lang="ja-JP" sz="1600" kern="100">
                        <a:solidFill>
                          <a:srgbClr val="000000"/>
                        </a:solidFill>
                        <a:effectLst/>
                        <a:latin typeface="ＭＳ ゴシック"/>
                        <a:cs typeface="ＭＳ ゴシック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ja-JP" sz="1600" kern="100">
                          <a:effectLst/>
                        </a:rPr>
                        <a:t>有・無 </a:t>
                      </a:r>
                      <a:endParaRPr lang="ja-JP" sz="1600" kern="100">
                        <a:solidFill>
                          <a:srgbClr val="000000"/>
                        </a:solidFill>
                        <a:effectLst/>
                        <a:latin typeface="ＭＳ ゴシック"/>
                        <a:cs typeface="ＭＳ ゴシック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0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ja-JP" sz="1600" kern="100">
                          <a:effectLst/>
                        </a:rPr>
                        <a:t>講演料 </a:t>
                      </a:r>
                      <a:endParaRPr lang="ja-JP" sz="1600" kern="100">
                        <a:solidFill>
                          <a:srgbClr val="000000"/>
                        </a:solidFill>
                        <a:effectLst/>
                        <a:latin typeface="ＭＳ ゴシック"/>
                        <a:cs typeface="ＭＳ ゴシック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FF0000"/>
                          </a:solidFill>
                          <a:effectLst/>
                        </a:rPr>
                        <a:t>50</a:t>
                      </a:r>
                      <a:r>
                        <a:rPr lang="ja-JP" sz="1600" kern="100">
                          <a:solidFill>
                            <a:srgbClr val="FF0000"/>
                          </a:solidFill>
                          <a:effectLst/>
                        </a:rPr>
                        <a:t>万円以上 </a:t>
                      </a:r>
                      <a:endParaRPr lang="ja-JP" sz="1600" kern="100">
                        <a:solidFill>
                          <a:srgbClr val="FF0000"/>
                        </a:solidFill>
                        <a:effectLst/>
                        <a:latin typeface="ＭＳ ゴシック"/>
                        <a:cs typeface="ＭＳ ゴシック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ja-JP" sz="1600" kern="100">
                          <a:effectLst/>
                        </a:rPr>
                        <a:t>有・無 </a:t>
                      </a:r>
                      <a:endParaRPr lang="ja-JP" sz="1600" kern="100">
                        <a:solidFill>
                          <a:srgbClr val="000000"/>
                        </a:solidFill>
                        <a:effectLst/>
                        <a:latin typeface="ＭＳ ゴシック"/>
                        <a:cs typeface="ＭＳ ゴシック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0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ja-JP" sz="1600" kern="100" dirty="0">
                          <a:effectLst/>
                        </a:rPr>
                        <a:t>原稿料など </a:t>
                      </a:r>
                      <a:endParaRPr lang="ja-JP" sz="1600" kern="100" dirty="0">
                        <a:solidFill>
                          <a:srgbClr val="000000"/>
                        </a:solidFill>
                        <a:effectLst/>
                        <a:latin typeface="ＭＳ ゴシック"/>
                        <a:cs typeface="ＭＳ ゴシック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FF0000"/>
                          </a:solidFill>
                          <a:effectLst/>
                        </a:rPr>
                        <a:t>50</a:t>
                      </a:r>
                      <a:r>
                        <a:rPr lang="ja-JP" sz="1600" kern="100" dirty="0">
                          <a:solidFill>
                            <a:srgbClr val="FF0000"/>
                          </a:solidFill>
                          <a:effectLst/>
                        </a:rPr>
                        <a:t>万円以上 </a:t>
                      </a:r>
                      <a:endParaRPr lang="ja-JP" sz="1600" kern="100" dirty="0">
                        <a:solidFill>
                          <a:srgbClr val="FF0000"/>
                        </a:solidFill>
                        <a:effectLst/>
                        <a:latin typeface="ＭＳ ゴシック"/>
                        <a:cs typeface="ＭＳ ゴシック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ja-JP" sz="1600" kern="100">
                          <a:effectLst/>
                        </a:rPr>
                        <a:t>有・無 </a:t>
                      </a:r>
                      <a:endParaRPr lang="ja-JP" sz="1600" kern="100">
                        <a:solidFill>
                          <a:srgbClr val="000000"/>
                        </a:solidFill>
                        <a:effectLst/>
                        <a:latin typeface="ＭＳ ゴシック"/>
                        <a:cs typeface="ＭＳ ゴシック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0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ja-JP" sz="1600" kern="100">
                          <a:effectLst/>
                        </a:rPr>
                        <a:t>研究費＊ </a:t>
                      </a:r>
                      <a:endParaRPr lang="ja-JP" sz="1600" kern="100">
                        <a:solidFill>
                          <a:srgbClr val="000000"/>
                        </a:solidFill>
                        <a:effectLst/>
                        <a:latin typeface="ＭＳ ゴシック"/>
                        <a:cs typeface="ＭＳ ゴシック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100</a:t>
                      </a:r>
                      <a:r>
                        <a:rPr lang="ja-JP" sz="1600" kern="100">
                          <a:effectLst/>
                        </a:rPr>
                        <a:t>万円以上 </a:t>
                      </a:r>
                      <a:endParaRPr lang="ja-JP" sz="1600" kern="100">
                        <a:solidFill>
                          <a:srgbClr val="000000"/>
                        </a:solidFill>
                        <a:effectLst/>
                        <a:latin typeface="ＭＳ ゴシック"/>
                        <a:cs typeface="ＭＳ ゴシック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ja-JP" sz="1600" kern="100">
                          <a:effectLst/>
                        </a:rPr>
                        <a:t>有・無 </a:t>
                      </a:r>
                      <a:endParaRPr lang="ja-JP" sz="1600" kern="100">
                        <a:solidFill>
                          <a:srgbClr val="000000"/>
                        </a:solidFill>
                        <a:effectLst/>
                        <a:latin typeface="ＭＳ ゴシック"/>
                        <a:cs typeface="ＭＳ ゴシック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0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ja-JP" sz="1600" kern="100" dirty="0">
                          <a:effectLst/>
                        </a:rPr>
                        <a:t>その他報酬 </a:t>
                      </a:r>
                      <a:r>
                        <a:rPr lang="ja-JP" altLang="en-US" sz="1600" kern="100" dirty="0">
                          <a:effectLst/>
                        </a:rPr>
                        <a:t>（贈答品など）</a:t>
                      </a:r>
                      <a:endParaRPr lang="ja-JP" sz="1600" kern="100" dirty="0">
                        <a:solidFill>
                          <a:srgbClr val="000000"/>
                        </a:solidFill>
                        <a:effectLst/>
                        <a:latin typeface="ＭＳ ゴシック"/>
                        <a:cs typeface="ＭＳ ゴシック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5</a:t>
                      </a:r>
                      <a:r>
                        <a:rPr lang="ja-JP" sz="1600" kern="100" dirty="0">
                          <a:effectLst/>
                        </a:rPr>
                        <a:t>万円以上 </a:t>
                      </a:r>
                      <a:endParaRPr lang="ja-JP" sz="1600" kern="100" dirty="0">
                        <a:solidFill>
                          <a:srgbClr val="000000"/>
                        </a:solidFill>
                        <a:effectLst/>
                        <a:latin typeface="ＭＳ ゴシック"/>
                        <a:cs typeface="ＭＳ ゴシック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ja-JP" sz="1600" kern="100" dirty="0">
                          <a:effectLst/>
                        </a:rPr>
                        <a:t>有・無 </a:t>
                      </a:r>
                      <a:endParaRPr lang="ja-JP" sz="1600" kern="100" dirty="0">
                        <a:solidFill>
                          <a:srgbClr val="000000"/>
                        </a:solidFill>
                        <a:effectLst/>
                        <a:latin typeface="ＭＳ ゴシック"/>
                        <a:cs typeface="ＭＳ ゴシック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正方形/長方形 4"/>
          <p:cNvSpPr/>
          <p:nvPr/>
        </p:nvSpPr>
        <p:spPr>
          <a:xfrm>
            <a:off x="659745" y="4293096"/>
            <a:ext cx="77768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ja-JP" dirty="0"/>
              <a:t>（様式</a:t>
            </a:r>
            <a:r>
              <a:rPr lang="en-US" altLang="ja-JP" dirty="0"/>
              <a:t>1</a:t>
            </a:r>
            <a:r>
              <a:rPr lang="ja-JP" altLang="ja-JP" dirty="0"/>
              <a:t>） </a:t>
            </a:r>
          </a:p>
          <a:p>
            <a:r>
              <a:rPr lang="ja-JP" altLang="ja-JP" dirty="0"/>
              <a:t>筆頭演者</a:t>
            </a:r>
            <a:r>
              <a:rPr lang="en-US" altLang="ja-JP" dirty="0"/>
              <a:t>(</a:t>
            </a:r>
            <a:r>
              <a:rPr lang="ja-JP" altLang="ja-JP" dirty="0"/>
              <a:t>著者</a:t>
            </a:r>
            <a:r>
              <a:rPr lang="en-US" altLang="ja-JP" dirty="0"/>
              <a:t>)</a:t>
            </a:r>
            <a:r>
              <a:rPr lang="ja-JP" altLang="ja-JP" dirty="0" err="1"/>
              <a:t>の利</a:t>
            </a:r>
            <a:r>
              <a:rPr lang="ja-JP" altLang="ja-JP" dirty="0"/>
              <a:t>益相反自己申告書 </a:t>
            </a:r>
          </a:p>
          <a:p>
            <a:r>
              <a:rPr lang="ja-JP" altLang="ja-JP" dirty="0"/>
              <a:t>筆頭演者</a:t>
            </a:r>
            <a:r>
              <a:rPr lang="en-US" altLang="ja-JP" dirty="0"/>
              <a:t>(</a:t>
            </a:r>
            <a:r>
              <a:rPr lang="ja-JP" altLang="ja-JP" dirty="0"/>
              <a:t>著者</a:t>
            </a:r>
            <a:r>
              <a:rPr lang="en-US" altLang="ja-JP" dirty="0"/>
              <a:t>)</a:t>
            </a:r>
            <a:r>
              <a:rPr lang="ja-JP" altLang="ja-JP" dirty="0"/>
              <a:t>氏名： </a:t>
            </a:r>
          </a:p>
          <a:p>
            <a:r>
              <a:rPr lang="ja-JP" altLang="ja-JP" dirty="0"/>
              <a:t>所属 </a:t>
            </a:r>
          </a:p>
        </p:txBody>
      </p:sp>
    </p:spTree>
    <p:extLst>
      <p:ext uri="{BB962C8B-B14F-4D97-AF65-F5344CB8AC3E}">
        <p14:creationId xmlns:p14="http://schemas.microsoft.com/office/powerpoint/2010/main" val="27286237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76672"/>
            <a:ext cx="8496944" cy="532859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  <p:sp>
        <p:nvSpPr>
          <p:cNvPr id="5" name="正方形/長方形 4"/>
          <p:cNvSpPr/>
          <p:nvPr/>
        </p:nvSpPr>
        <p:spPr>
          <a:xfrm>
            <a:off x="899592" y="5989930"/>
            <a:ext cx="74888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/>
              <a:t>(</a:t>
            </a:r>
            <a:r>
              <a:rPr lang="ja-JP" altLang="ja-JP" dirty="0"/>
              <a:t>様式１－</a:t>
            </a:r>
            <a:r>
              <a:rPr lang="en-US" altLang="ja-JP" dirty="0"/>
              <a:t>b)</a:t>
            </a:r>
            <a:r>
              <a:rPr lang="ja-JP" altLang="ja-JP" dirty="0"/>
              <a:t>学術講演時に申告すべき</a:t>
            </a:r>
            <a:r>
              <a:rPr lang="en-US" altLang="ja-JP" dirty="0"/>
              <a:t>COI</a:t>
            </a:r>
            <a:r>
              <a:rPr lang="ja-JP" altLang="ja-JP" dirty="0"/>
              <a:t>状態</a:t>
            </a:r>
            <a:r>
              <a:rPr lang="en-US" altLang="ja-JP" dirty="0"/>
              <a:t>(</a:t>
            </a:r>
            <a:r>
              <a:rPr lang="ja-JP" altLang="ja-JP" dirty="0"/>
              <a:t>過去</a:t>
            </a:r>
            <a:r>
              <a:rPr lang="en-US" altLang="ja-JP" dirty="0"/>
              <a:t>3</a:t>
            </a:r>
            <a:r>
              <a:rPr lang="ja-JP" altLang="ja-JP" dirty="0"/>
              <a:t>年間</a:t>
            </a:r>
            <a:r>
              <a:rPr lang="en-US" altLang="ja-JP" dirty="0"/>
              <a:t>)</a:t>
            </a:r>
            <a:r>
              <a:rPr lang="ja-JP" altLang="ja-JP" dirty="0"/>
              <a:t>がある開示例</a:t>
            </a:r>
          </a:p>
        </p:txBody>
      </p:sp>
    </p:spTree>
    <p:extLst>
      <p:ext uri="{BB962C8B-B14F-4D97-AF65-F5344CB8AC3E}">
        <p14:creationId xmlns:p14="http://schemas.microsoft.com/office/powerpoint/2010/main" val="32545958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149</Words>
  <Application>Microsoft Office PowerPoint</Application>
  <PresentationFormat>画面に合わせる (4:3)</PresentationFormat>
  <Paragraphs>30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ＭＳ Ｐゴシック</vt:lpstr>
      <vt:lpstr>ＭＳ ゴシック</vt:lpstr>
      <vt:lpstr>Arial</vt:lpstr>
      <vt:lpstr>Calibri</vt:lpstr>
      <vt:lpstr>Office ​​テーマ</vt:lpstr>
      <vt:lpstr>PowerPoint プレゼンテーション</vt:lpstr>
      <vt:lpstr>PowerPoint プレゼンテーション</vt:lpstr>
      <vt:lpstr>PowerPoint プレゼンテーション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Hideki Ishida</dc:creator>
  <cp:lastModifiedBy>kuniji</cp:lastModifiedBy>
  <cp:revision>2</cp:revision>
  <dcterms:created xsi:type="dcterms:W3CDTF">2017-07-03T11:07:13Z</dcterms:created>
  <dcterms:modified xsi:type="dcterms:W3CDTF">2017-07-19T00:43:05Z</dcterms:modified>
</cp:coreProperties>
</file>