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1606C3C-4EF4-AD42-93D0-F3DFADE815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480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047D4D77-950C-724C-9957-F87D6A9C2D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0184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5EC9B3-A13F-7C4F-B5F8-E5420C22B616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B5B8B4-FD7F-6F4A-A46A-121E6F112DE3}" type="slidenum">
              <a:rPr kumimoji="0" lang="en-US" altLang="ja-JP" sz="1200"/>
              <a:pPr/>
              <a:t>2</a:t>
            </a:fld>
            <a:endParaRPr kumimoji="0" lang="en-US" altLang="ja-JP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①</a:t>
            </a:r>
            <a:r>
              <a:rPr kumimoji="0" lang="ja-JP" altLang="en-US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から</a:t>
            </a:r>
            <a:r>
              <a:rPr kumimoji="0" lang="en-US" altLang="ja-JP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⑫</a:t>
            </a:r>
            <a:r>
              <a:rPr kumimoji="0" lang="ja-JP" altLang="en-US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の項目のうち、「なし」のものは記載しなくても可。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9147C-F6BA-B342-9728-DFFAFC111A8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7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85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349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69103-017F-AF43-8601-6619C9AE5B6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80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AAD19-418D-DC48-BA79-18F3002E617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88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4D45F-C735-AB45-BA7C-89A1D92186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93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7383-096C-FC4F-8C9E-B7A6B07A2F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563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73D-4BC2-0043-95F9-5F1FA808076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55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7904-489C-384C-9697-3F5236EF0C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706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421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57890-AACE-BF41-B464-A7013765B45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280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674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05067" y="1978324"/>
            <a:ext cx="8083325" cy="1567133"/>
          </a:xfrm>
          <a:solidFill>
            <a:srgbClr val="CCECFF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kumimoji="0" lang="ja-JP" altLang="en-US" sz="3600" b="1" dirty="0">
                <a:solidFill>
                  <a:schemeClr val="tx1"/>
                </a:solidFill>
                <a:latin typeface="+mj-ea"/>
              </a:rPr>
              <a:t>日本</a:t>
            </a:r>
            <a:r>
              <a:rPr kumimoji="0" lang="ja-JP" altLang="en-US" sz="3600" b="1" dirty="0">
                <a:latin typeface="+mj-ea"/>
              </a:rPr>
              <a:t>骨髄腫</a:t>
            </a:r>
            <a:r>
              <a:rPr kumimoji="0" lang="ja-JP" altLang="en-US" sz="3600" b="1" dirty="0">
                <a:solidFill>
                  <a:schemeClr val="tx1"/>
                </a:solidFill>
                <a:latin typeface="+mj-ea"/>
              </a:rPr>
              <a:t>学会</a:t>
            </a:r>
            <a:br>
              <a:rPr kumimoji="0" lang="en-US" altLang="ja-JP" sz="3600" b="1" dirty="0">
                <a:solidFill>
                  <a:schemeClr val="tx1"/>
                </a:solidFill>
                <a:latin typeface="+mj-ea"/>
              </a:rPr>
            </a:br>
            <a:r>
              <a:rPr kumimoji="0" lang="ja-JP" altLang="en-US" sz="3600" b="1" dirty="0">
                <a:solidFill>
                  <a:schemeClr val="tx1"/>
                </a:solidFill>
                <a:latin typeface="+mj-ea"/>
              </a:rPr>
              <a:t>ＣＯ Ｉ 開示</a:t>
            </a:r>
            <a:endParaRPr kumimoji="0" lang="en-US" altLang="ja-JP" sz="3600" b="1" i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12785" y="3716826"/>
            <a:ext cx="8195050" cy="1545505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ja-JP" altLang="en-US" sz="2400" b="1" dirty="0">
                <a:latin typeface="+mj-ea"/>
                <a:ea typeface="+mj-ea"/>
              </a:rPr>
              <a:t>■</a:t>
            </a:r>
            <a:r>
              <a:rPr kumimoji="0" lang="en-US" altLang="ja-JP" sz="2400" b="1" dirty="0">
                <a:latin typeface="+mj-ea"/>
                <a:ea typeface="+mj-ea"/>
              </a:rPr>
              <a:t> </a:t>
            </a:r>
            <a:r>
              <a:rPr kumimoji="0" lang="ja-JP" altLang="en-US" sz="2200" b="1" dirty="0">
                <a:latin typeface="+mj-ea"/>
                <a:ea typeface="+mj-ea"/>
              </a:rPr>
              <a:t>開示すべき</a:t>
            </a:r>
            <a:r>
              <a:rPr kumimoji="0" lang="en-US" altLang="ja-JP" sz="2200" b="1" dirty="0">
                <a:latin typeface="+mj-ea"/>
                <a:ea typeface="+mj-ea"/>
              </a:rPr>
              <a:t>CO I </a:t>
            </a:r>
            <a:r>
              <a:rPr kumimoji="0" lang="ja-JP" altLang="en-US" sz="2200" b="1" dirty="0">
                <a:latin typeface="+mj-ea"/>
                <a:ea typeface="+mj-ea"/>
              </a:rPr>
              <a:t>関係にある企業などはありません。</a:t>
            </a:r>
            <a:endParaRPr kumimoji="0" lang="en-US" altLang="ja-JP" sz="2200" b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200" b="1" i="1" dirty="0">
                <a:latin typeface="+mj-ea"/>
                <a:ea typeface="+mj-ea"/>
              </a:rPr>
              <a:t>　</a:t>
            </a:r>
            <a:endParaRPr kumimoji="0" lang="en-US" altLang="ja-JP" sz="2200" b="1" i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+mj-ea"/>
                <a:ea typeface="+mj-ea"/>
              </a:rPr>
              <a:t>■</a:t>
            </a:r>
            <a:r>
              <a:rPr kumimoji="0" lang="en-US" altLang="ja-JP" sz="2400" b="1" dirty="0">
                <a:latin typeface="+mj-ea"/>
                <a:ea typeface="+mj-ea"/>
              </a:rPr>
              <a:t> </a:t>
            </a:r>
            <a:r>
              <a:rPr kumimoji="0" lang="ja-JP" altLang="en-US" sz="2200" b="1" dirty="0">
                <a:latin typeface="+mj-ea"/>
                <a:ea typeface="+mj-ea"/>
              </a:rPr>
              <a:t>本研究は○○（機関名）において、</a:t>
            </a:r>
            <a:r>
              <a:rPr lang="ja-JP" altLang="en-US" sz="2000" dirty="0"/>
              <a:t>ＩＲＢ</a:t>
            </a:r>
            <a:r>
              <a:rPr kumimoji="0" lang="ja-JP" altLang="en-US" sz="2200" b="1" dirty="0">
                <a:latin typeface="+mj-ea"/>
                <a:ea typeface="+mj-ea"/>
              </a:rPr>
              <a:t>の承認を得ている。</a:t>
            </a:r>
            <a:endParaRPr kumimoji="0" lang="en-US" altLang="ja-JP" sz="2200" b="1" dirty="0">
              <a:latin typeface="+mj-ea"/>
              <a:ea typeface="+mj-ea"/>
            </a:endParaRP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09582" y="43132"/>
            <a:ext cx="88873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ja-JP" altLang="en-US" sz="20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学術講演会口頭／ポスター発表時、申告すべきＣＯＩ状態</a:t>
            </a:r>
            <a:r>
              <a:rPr kumimoji="0" lang="en-US" altLang="ja-JP" sz="20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(</a:t>
            </a:r>
            <a:r>
              <a:rPr kumimoji="0" lang="ja-JP" altLang="en-US" sz="20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過去３年間</a:t>
            </a:r>
            <a:r>
              <a:rPr kumimoji="0" lang="en-US" altLang="ja-JP" sz="20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)</a:t>
            </a:r>
            <a:r>
              <a:rPr kumimoji="0" lang="ja-JP" altLang="en-US" sz="20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がないとき、</a:t>
            </a:r>
            <a:endParaRPr kumimoji="0" lang="en-US" altLang="ja-JP" sz="2000" b="1" dirty="0">
              <a:solidFill>
                <a:srgbClr val="0000FF"/>
              </a:solidFill>
              <a:latin typeface="+mj-ea"/>
              <a:ea typeface="+mj-ea"/>
              <a:cs typeface="HGP創英角ｺﾞｼｯｸUB" charset="0"/>
            </a:endParaRPr>
          </a:p>
          <a:p>
            <a:r>
              <a:rPr kumimoji="0" lang="ja-JP" altLang="en-US" sz="20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様式１</a:t>
            </a:r>
            <a:r>
              <a:rPr kumimoji="0" lang="en-US" altLang="ja-JP" sz="20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-A</a:t>
            </a:r>
            <a:r>
              <a:rPr kumimoji="0" lang="ja-JP" altLang="en-US" sz="20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の様式にて開示</a:t>
            </a:r>
            <a:endParaRPr kumimoji="0" lang="en-US" altLang="ja-JP" sz="2000" b="1" dirty="0">
              <a:solidFill>
                <a:srgbClr val="0000FF"/>
              </a:solidFill>
              <a:latin typeface="+mj-ea"/>
              <a:ea typeface="+mj-ea"/>
              <a:cs typeface="HGP創英角ｺﾞｼｯｸUB" charset="0"/>
            </a:endParaRP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288925" y="1720850"/>
            <a:ext cx="8642350" cy="4586288"/>
          </a:xfrm>
          <a:prstGeom prst="rect">
            <a:avLst/>
          </a:prstGeom>
          <a:noFill/>
          <a:ln w="19050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8925" y="1223644"/>
            <a:ext cx="1582484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0" lang="ja-JP" altLang="en-US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様式１－Ａ</a:t>
            </a:r>
            <a:endParaRPr kumimoji="1" lang="ja-JP" altLang="en-US" dirty="0">
              <a:solidFill>
                <a:srgbClr val="0000FF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1723230"/>
            <a:ext cx="7535862" cy="955394"/>
          </a:xfrm>
          <a:solidFill>
            <a:srgbClr val="CCECFF"/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日本</a:t>
            </a:r>
            <a:r>
              <a:rPr kumimoji="0" lang="ja-JP" altLang="en-US" sz="2800" b="1" dirty="0">
                <a:latin typeface="Arial" charset="0"/>
                <a:ea typeface="ＭＳ Ｐゴシック" charset="0"/>
              </a:rPr>
              <a:t>骨髄腫</a:t>
            </a:r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学会</a:t>
            </a:r>
            <a:br>
              <a:rPr kumimoji="0" lang="en-US" altLang="ja-JP" sz="2800" b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ＣＯ Ｉ 開示</a:t>
            </a:r>
            <a:endParaRPr kumimoji="0" lang="en-US" altLang="ja-JP" sz="1800" b="1" i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641350" y="2751138"/>
            <a:ext cx="7921625" cy="3482975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■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筆頭及び共同発表者が開示すべき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CO I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関係にある企業などとして、　　</a:t>
            </a:r>
            <a:r>
              <a:rPr kumimoji="0" lang="ja-JP" altLang="en-US" sz="2000" b="1" dirty="0">
                <a:latin typeface="Arial" charset="0"/>
                <a:ea typeface="ＭＳ Ｐゴシック" charset="0"/>
              </a:rPr>
              <a:t>　　　　　　　　　 </a:t>
            </a:r>
            <a:r>
              <a:rPr kumimoji="0" lang="ja-JP" altLang="en-US" sz="1400" b="1" dirty="0">
                <a:latin typeface="Arial" charset="0"/>
                <a:ea typeface="ＭＳ Ｐゴシック" charset="0"/>
              </a:rPr>
              <a:t>　　　</a:t>
            </a:r>
            <a:endParaRPr kumimoji="0" lang="en-US" altLang="ja-JP" sz="1400" b="1" dirty="0">
              <a:latin typeface="Arial" charset="0"/>
              <a:ea typeface="ＭＳ Ｐゴシック" charset="0"/>
            </a:endParaRPr>
          </a:p>
          <a:p>
            <a:pPr marL="266700" indent="-266700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Arial" charset="0"/>
                <a:ea typeface="ＭＳ Ｐゴシック" charset="0"/>
              </a:rPr>
              <a:t>　</a:t>
            </a:r>
            <a:r>
              <a:rPr kumimoji="0" lang="ja-JP" altLang="en-US" sz="1000" b="1" dirty="0">
                <a:latin typeface="Arial" charset="0"/>
                <a:ea typeface="ＭＳ Ｐゴシック" charset="0"/>
              </a:rPr>
              <a:t>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① 顧問（アドバイザーなど）：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◎◇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◯◯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② 株保有・利益：　　　　　　　　　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③ 特許使用料：　　　　　　　　　　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④ 講演料：　　　　　　　　　　　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△◇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◎△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製薬）、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◯▲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◯◯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⑤ 原稿料：　　　　　　　　　　　　  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⑥ 受託研究・共同研究費：　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△◇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⑦ 奨学寄付金：　 　　　　　　　　　　 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△◇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　　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600" b="1" dirty="0">
                <a:latin typeface="Arial" charset="0"/>
                <a:ea typeface="ＭＳ Ｐゴシック" charset="0"/>
              </a:rPr>
              <a:t>    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⑧ 寄付講座所属：　　　　　　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★★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⑨ 贈答品などの報酬：　　　　 　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⑩ 企業や営利を目的とした団体の被雇用者である：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★◇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⑪ 試料・薬剤などの提供：　　　　　〇〇製薬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⑫ </a:t>
            </a:r>
            <a:r>
              <a:rPr kumimoji="0" lang="zh-TW" altLang="en-US" sz="1600" b="1" dirty="0">
                <a:latin typeface="Arial" charset="0"/>
                <a:ea typeface="ＭＳ Ｐゴシック" charset="0"/>
              </a:rPr>
              <a:t>適応外使用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：</a:t>
            </a:r>
            <a:r>
              <a:rPr kumimoji="0" lang="zh-TW" altLang="en-US" sz="1600" b="1" dirty="0">
                <a:latin typeface="Arial" charset="0"/>
                <a:ea typeface="ＭＳ Ｐゴシック" charset="0"/>
              </a:rPr>
              <a:t>　　　　　　　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　　 </a:t>
            </a:r>
            <a:r>
              <a:rPr kumimoji="0" lang="zh-TW" altLang="en-US" sz="1600" b="1" dirty="0">
                <a:latin typeface="Arial" charset="0"/>
                <a:ea typeface="ＭＳ Ｐゴシック" charset="0"/>
              </a:rPr>
              <a:t>薬品名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■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本研究は○○（機関名）において、ＩＲＢの承認を得ている。</a:t>
            </a: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82588" y="65088"/>
            <a:ext cx="823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学術講演会口頭／ポスター発表時、申告すべきＣＯＩ状態</a:t>
            </a:r>
            <a:r>
              <a:rPr kumimoji="0" lang="en-US" altLang="ja-JP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(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過去３年間</a:t>
            </a:r>
            <a:r>
              <a:rPr kumimoji="0" lang="en-US" altLang="ja-JP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)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があるときは、様式１</a:t>
            </a:r>
            <a:r>
              <a:rPr kumimoji="0" lang="en-US" altLang="ja-JP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-B, 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もしくは１－</a:t>
            </a:r>
            <a:r>
              <a:rPr kumimoji="0" lang="en-US" altLang="ja-JP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C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の様式にて開示</a:t>
            </a:r>
            <a:endParaRPr kumimoji="0" lang="en-US" altLang="ja-JP" sz="2000" b="1" dirty="0">
              <a:solidFill>
                <a:srgbClr val="0000FF"/>
              </a:solidFill>
              <a:latin typeface="+mj-ea"/>
              <a:ea typeface="+mj-ea"/>
              <a:cs typeface="HGP創英角ｺﾞｼｯｸUB" charset="0"/>
            </a:endParaRPr>
          </a:p>
        </p:txBody>
      </p:sp>
      <p:sp>
        <p:nvSpPr>
          <p:cNvPr id="17412" name="正方形/長方形 4"/>
          <p:cNvSpPr>
            <a:spLocks noChangeArrowheads="1"/>
          </p:cNvSpPr>
          <p:nvPr/>
        </p:nvSpPr>
        <p:spPr bwMode="auto">
          <a:xfrm>
            <a:off x="285750" y="1583807"/>
            <a:ext cx="8450263" cy="516213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17413" name="テキスト ボックス 2"/>
          <p:cNvSpPr txBox="1">
            <a:spLocks noChangeArrowheads="1"/>
          </p:cNvSpPr>
          <p:nvPr/>
        </p:nvSpPr>
        <p:spPr bwMode="auto">
          <a:xfrm>
            <a:off x="463861" y="602678"/>
            <a:ext cx="77454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kumimoji="0" lang="ja-JP" altLang="en-US" sz="14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 </a:t>
            </a:r>
            <a:r>
              <a:rPr kumimoji="0" lang="ja-JP" altLang="en-US" sz="1200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記載例</a:t>
            </a:r>
            <a:r>
              <a:rPr kumimoji="0" lang="ja-JP" altLang="en-US" sz="1200" dirty="0">
                <a:solidFill>
                  <a:srgbClr val="0070C0"/>
                </a:solidFill>
                <a:latin typeface="+mn-ea"/>
                <a:ea typeface="+mn-ea"/>
                <a:cs typeface="HGP創英角ｺﾞｼｯｸUB" charset="0"/>
              </a:rPr>
              <a:t>：　</a:t>
            </a:r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発表者の姓および企業名を記載      </a:t>
            </a:r>
            <a:r>
              <a:rPr kumimoji="0" lang="en-US" altLang="ja-JP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[</a:t>
            </a:r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例</a:t>
            </a:r>
            <a:r>
              <a:rPr kumimoji="0" lang="en-US" altLang="ja-JP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]</a:t>
            </a:r>
            <a:r>
              <a:rPr kumimoji="0" lang="ja-JP" altLang="en-US" sz="120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　骨髄、</a:t>
            </a:r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山田 （</a:t>
            </a:r>
            <a:r>
              <a:rPr kumimoji="0" lang="en-US" altLang="ja-JP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ABC</a:t>
            </a:r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製薬）</a:t>
            </a:r>
            <a:endParaRPr kumimoji="0" lang="en-US" altLang="ja-JP" sz="1200" dirty="0">
              <a:solidFill>
                <a:srgbClr val="0000FF"/>
              </a:solidFill>
              <a:latin typeface="+mn-ea"/>
              <a:ea typeface="+mn-ea"/>
              <a:cs typeface="HGP創英角ｺﾞｼｯｸUB" charset="0"/>
            </a:endParaRPr>
          </a:p>
          <a:p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　　　　　　　　　           　　　　　　　　　　　　　　　　</a:t>
            </a:r>
            <a:r>
              <a:rPr lang="en-US" altLang="ja-JP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①</a:t>
            </a:r>
            <a:r>
              <a:rPr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から</a:t>
            </a:r>
            <a:r>
              <a:rPr lang="en-US" altLang="ja-JP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⑫</a:t>
            </a:r>
            <a:r>
              <a:rPr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の項目で「なし」のものは、項目自体を記載しなくても</a:t>
            </a:r>
            <a:r>
              <a:rPr lang="ja-JP" altLang="en-US" sz="1200" dirty="0">
                <a:solidFill>
                  <a:srgbClr val="0070C0"/>
                </a:solidFill>
                <a:latin typeface="+mn-ea"/>
                <a:ea typeface="+mn-ea"/>
                <a:cs typeface="HGP創英角ｺﾞｼｯｸUB" charset="0"/>
              </a:rPr>
              <a:t>可。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3861" y="1094803"/>
            <a:ext cx="1359668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0" lang="ja-JP" altLang="en-US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様式１</a:t>
            </a:r>
            <a:r>
              <a:rPr kumimoji="0" lang="en-US" altLang="ja-JP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-B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131</Words>
  <Application>Microsoft Office PowerPoint</Application>
  <PresentationFormat>画面に合わせる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日本骨髄腫学会 ＣＯ Ｉ 開示</vt:lpstr>
      <vt:lpstr>日本骨髄腫学会 ＣＯ Ｉ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林 彩香</cp:lastModifiedBy>
  <cp:revision>146</cp:revision>
  <dcterms:created xsi:type="dcterms:W3CDTF">2000-09-04T17:39:07Z</dcterms:created>
  <dcterms:modified xsi:type="dcterms:W3CDTF">2019-04-01T09:27:26Z</dcterms:modified>
</cp:coreProperties>
</file>